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7" r:id="rId3"/>
    <p:sldId id="258" r:id="rId4"/>
    <p:sldId id="290" r:id="rId5"/>
    <p:sldId id="260" r:id="rId6"/>
    <p:sldId id="291" r:id="rId7"/>
    <p:sldId id="261" r:id="rId8"/>
    <p:sldId id="262" r:id="rId9"/>
    <p:sldId id="292" r:id="rId10"/>
    <p:sldId id="267" r:id="rId11"/>
    <p:sldId id="293" r:id="rId12"/>
    <p:sldId id="268" r:id="rId13"/>
    <p:sldId id="294" r:id="rId14"/>
    <p:sldId id="269" r:id="rId15"/>
    <p:sldId id="295" r:id="rId16"/>
    <p:sldId id="270" r:id="rId17"/>
    <p:sldId id="296" r:id="rId18"/>
    <p:sldId id="263" r:id="rId19"/>
    <p:sldId id="297" r:id="rId20"/>
    <p:sldId id="264" r:id="rId21"/>
    <p:sldId id="298" r:id="rId22"/>
    <p:sldId id="265" r:id="rId23"/>
    <p:sldId id="299" r:id="rId24"/>
    <p:sldId id="266" r:id="rId25"/>
    <p:sldId id="300" r:id="rId26"/>
    <p:sldId id="271" r:id="rId27"/>
    <p:sldId id="272" r:id="rId28"/>
    <p:sldId id="305" r:id="rId29"/>
    <p:sldId id="273" r:id="rId30"/>
    <p:sldId id="304" r:id="rId31"/>
    <p:sldId id="274" r:id="rId32"/>
    <p:sldId id="303" r:id="rId33"/>
    <p:sldId id="275" r:id="rId34"/>
    <p:sldId id="306" r:id="rId35"/>
    <p:sldId id="276" r:id="rId36"/>
    <p:sldId id="279" r:id="rId37"/>
    <p:sldId id="281" r:id="rId38"/>
    <p:sldId id="301" r:id="rId39"/>
    <p:sldId id="302" r:id="rId40"/>
    <p:sldId id="280" r:id="rId41"/>
    <p:sldId id="282" r:id="rId42"/>
    <p:sldId id="283" r:id="rId43"/>
    <p:sldId id="284" r:id="rId44"/>
    <p:sldId id="286" r:id="rId45"/>
    <p:sldId id="285" r:id="rId46"/>
    <p:sldId id="278" r:id="rId47"/>
    <p:sldId id="288" r:id="rId48"/>
    <p:sldId id="289" r:id="rId49"/>
    <p:sldId id="287" r:id="rId50"/>
    <p:sldId id="277" r:id="rId51"/>
  </p:sldIdLst>
  <p:sldSz cx="6858000" cy="9144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56" d="100"/>
          <a:sy n="56" d="100"/>
        </p:scale>
        <p:origin x="23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image" Target="../media/image8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010" y="1496484"/>
            <a:ext cx="5829981" cy="318346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4010" y="4802717"/>
            <a:ext cx="5829981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2413-6920-4B28-A8BB-86BC4725D559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FB7E9-D22C-4E30-90A5-9DE9837A6C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687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017" y="5719165"/>
            <a:ext cx="5831755" cy="1092473"/>
          </a:xfrm>
        </p:spPr>
        <p:txBody>
          <a:bodyPr anchor="b">
            <a:norm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017" y="828430"/>
            <a:ext cx="5831755" cy="4506313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010" y="6811637"/>
            <a:ext cx="5830874" cy="909963"/>
          </a:xfrm>
        </p:spPr>
        <p:txBody>
          <a:bodyPr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2413-6920-4B28-A8BB-86BC4725D559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FB7E9-D22C-4E30-90A5-9DE9837A6C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955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009" y="812802"/>
            <a:ext cx="5823992" cy="4566479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011" y="5606427"/>
            <a:ext cx="5823991" cy="2122915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2413-6920-4B28-A8BB-86BC4725D559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FB7E9-D22C-4E30-90A5-9DE9837A6C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09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494" y="812800"/>
            <a:ext cx="5232798" cy="3990539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67863" y="4813376"/>
            <a:ext cx="4923168" cy="569083"/>
          </a:xfrm>
        </p:spPr>
        <p:txBody>
          <a:bodyPr anchor="t">
            <a:normAutofit/>
          </a:bodyPr>
          <a:lstStyle>
            <a:lvl1pPr marL="0" indent="0" algn="r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009" y="5606428"/>
            <a:ext cx="5823992" cy="211517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2413-6920-4B28-A8BB-86BC4725D559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FB7E9-D22C-4E30-90A5-9DE9837A6C5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8934" y="855666"/>
            <a:ext cx="342900" cy="77970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60041" y="4097835"/>
            <a:ext cx="342900" cy="77970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11238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017" y="2835925"/>
            <a:ext cx="5824871" cy="3349113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009" y="6200741"/>
            <a:ext cx="5823992" cy="1520859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2413-6920-4B28-A8BB-86BC4725D559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FB7E9-D22C-4E30-90A5-9DE9837A6C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945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009" y="812802"/>
            <a:ext cx="5823992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010" y="2784427"/>
            <a:ext cx="1855663" cy="109774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010" y="3882165"/>
            <a:ext cx="1855663" cy="3839435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00244" y="2784427"/>
            <a:ext cx="1855439" cy="1097739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500244" y="3882165"/>
            <a:ext cx="1856150" cy="3839435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484981" y="2784427"/>
            <a:ext cx="1851306" cy="1097739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4486695" y="3882165"/>
            <a:ext cx="1851306" cy="3839435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2413-6920-4B28-A8BB-86BC4725D559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FB7E9-D22C-4E30-90A5-9DE9837A6C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843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009" y="812802"/>
            <a:ext cx="5823992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4010" y="5318863"/>
            <a:ext cx="1855662" cy="768349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14261" y="2789647"/>
            <a:ext cx="1653779" cy="2032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4010" y="6087212"/>
            <a:ext cx="1855662" cy="163438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499020" y="5318863"/>
            <a:ext cx="1855678" cy="768349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570060" y="2789647"/>
            <a:ext cx="1648421" cy="2032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498258" y="6087211"/>
            <a:ext cx="1856439" cy="163438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485051" y="5318863"/>
            <a:ext cx="1850569" cy="768349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4585953" y="2789647"/>
            <a:ext cx="1649314" cy="2032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4484980" y="6087213"/>
            <a:ext cx="1853021" cy="1634387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2413-6920-4B28-A8BB-86BC4725D559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FB7E9-D22C-4E30-90A5-9DE9837A6C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521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2413-6920-4B28-A8BB-86BC4725D559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FB7E9-D22C-4E30-90A5-9DE9837A6C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725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812801"/>
            <a:ext cx="1430245" cy="69088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010" y="812801"/>
            <a:ext cx="4308022" cy="69088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2413-6920-4B28-A8BB-86BC4725D559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FB7E9-D22C-4E30-90A5-9DE9837A6C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179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2413-6920-4B28-A8BB-86BC4725D559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FB7E9-D22C-4E30-90A5-9DE9837A6C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195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450" y="876304"/>
            <a:ext cx="5475101" cy="3803649"/>
          </a:xfrm>
        </p:spPr>
        <p:txBody>
          <a:bodyPr anchor="b">
            <a:normAutofit/>
          </a:bodyPr>
          <a:lstStyle>
            <a:lvl1pPr>
              <a:defRPr sz="25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450" y="4802720"/>
            <a:ext cx="5475101" cy="2000249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2413-6920-4B28-A8BB-86BC4725D559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FB7E9-D22C-4E30-90A5-9DE9837A6C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552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011" y="812802"/>
            <a:ext cx="5823991" cy="176842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010" y="2784427"/>
            <a:ext cx="2872127" cy="4937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2539" y="2784427"/>
            <a:ext cx="2865462" cy="4937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2413-6920-4B28-A8BB-86BC4725D559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FB7E9-D22C-4E30-90A5-9DE9837A6C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524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011" y="812802"/>
            <a:ext cx="5823991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570" y="2784427"/>
            <a:ext cx="2700245" cy="1098549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009" y="3882976"/>
            <a:ext cx="2872805" cy="3838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44423" y="2784427"/>
            <a:ext cx="2693578" cy="1098549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2" y="3882976"/>
            <a:ext cx="2866139" cy="3838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2413-6920-4B28-A8BB-86BC4725D559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FB7E9-D22C-4E30-90A5-9DE9837A6C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171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2413-6920-4B28-A8BB-86BC4725D559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FB7E9-D22C-4E30-90A5-9DE9837A6C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513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2413-6920-4B28-A8BB-86BC4725D559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FB7E9-D22C-4E30-90A5-9DE9837A6C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905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41" y="812800"/>
            <a:ext cx="2211884" cy="3149600"/>
          </a:xfrm>
        </p:spPr>
        <p:txBody>
          <a:bodyPr anchor="b">
            <a:norm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6412" y="812800"/>
            <a:ext cx="3481589" cy="69088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5941" y="3962402"/>
            <a:ext cx="2211884" cy="3759199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2413-6920-4B28-A8BB-86BC4725D559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FB7E9-D22C-4E30-90A5-9DE9837A6C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810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41" y="812800"/>
            <a:ext cx="3125702" cy="314960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937449" y="1011842"/>
            <a:ext cx="2225204" cy="6510717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009" y="3962400"/>
            <a:ext cx="3128432" cy="3759200"/>
          </a:xfrm>
        </p:spPr>
        <p:txBody>
          <a:bodyPr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2413-6920-4B28-A8BB-86BC4725D559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FB7E9-D22C-4E30-90A5-9DE9837A6C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384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011" y="812802"/>
            <a:ext cx="5823991" cy="1768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009" y="2794752"/>
            <a:ext cx="5823992" cy="4926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319289" y="7844369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22413-6920-4B28-A8BB-86BC4725D559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010" y="7844369"/>
            <a:ext cx="375348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14132" y="7844369"/>
            <a:ext cx="423869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FB7E9-D22C-4E30-90A5-9DE9837A6C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4897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55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1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2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3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4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5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6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67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68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69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70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71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72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73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74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75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76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77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78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79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80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81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82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84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8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B0DED-82A0-DA16-EC56-609F30454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170" y="781395"/>
            <a:ext cx="5975660" cy="7431579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Cedar Lake </a:t>
            </a:r>
            <a:b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Police </a:t>
            </a:r>
            <a:b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Department</a:t>
            </a:r>
            <a:b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2024 Year in Review </a:t>
            </a:r>
            <a:b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&amp; 5 Year Report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60D519-2285-5FD1-1157-78825B3450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4428" y="3240343"/>
            <a:ext cx="3169144" cy="318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64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2E349-1D76-4A1C-D84F-56DCC6542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857999" cy="969944"/>
          </a:xfrm>
        </p:spPr>
        <p:txBody>
          <a:bodyPr/>
          <a:lstStyle/>
          <a:p>
            <a:r>
              <a:rPr lang="en-US" dirty="0"/>
              <a:t>may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1A8195-70E0-F93E-56EE-1FDFBC41B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904" y="199490"/>
            <a:ext cx="1243692" cy="12436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B05D84-0BF7-3E91-E11A-775A3424E8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282" y="4415033"/>
            <a:ext cx="5729435" cy="44481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D14D47-B096-095B-ED27-34B0B45A63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638" y="199489"/>
            <a:ext cx="2114459" cy="17479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63B19B-8D23-ABD0-2F5A-CFE7E2389F0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1926" y="1547369"/>
            <a:ext cx="3394559" cy="273801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3D23EEE-74A3-5480-C6FB-DF997D74E635}"/>
              </a:ext>
            </a:extLst>
          </p:cNvPr>
          <p:cNvSpPr txBox="1">
            <a:spLocks/>
          </p:cNvSpPr>
          <p:nvPr/>
        </p:nvSpPr>
        <p:spPr>
          <a:xfrm>
            <a:off x="34441" y="1947421"/>
            <a:ext cx="3394559" cy="24027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Police Week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Farmers Market detail May - October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05.15.24 Red Cedars Graduation of Too Good For Drugs Program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05.21.24 Patrolman Milan #62 Sworn In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05.31.24 District 1 Annual Ceremony – Lifesaving Award to Patrolman Kamstra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Dept-wide Training: Vehicle Pursuits, Use of Force &amp; UKG Timekeeping System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6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11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76845-5799-9BCF-DCB5-FFC15B874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C200D-E4E4-5901-B312-0A254B8CC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6857999" cy="1204332"/>
          </a:xfrm>
        </p:spPr>
        <p:txBody>
          <a:bodyPr/>
          <a:lstStyle/>
          <a:p>
            <a:r>
              <a:rPr lang="en-US" dirty="0"/>
              <a:t>mAY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5235B-7707-D92B-3C7C-6F55CE744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287" y="868101"/>
            <a:ext cx="6161426" cy="216446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EMPLOYEE ANNIVERSARIES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Arial Narrow" panose="020B060602020203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Chief William Fisher #29 – 26 Years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Sergeant Eric Godoy #50 – 6 Years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Corporal Jake Huppenthal #45 – 9 Years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Officer Shaun Meyer #52 – 4 years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Clerk Candace Janowiak – 2 Years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VIPS Officer Steve Vandiver #V8 – 6 Years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600" dirty="0">
              <a:latin typeface="Arial Narrow" panose="020B0606020202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B267B3-58E9-824F-EF63-8F97AD4A56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287" y="3276966"/>
            <a:ext cx="6131239" cy="555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03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D2AC6C8-6A87-585A-8A4E-0ECB708792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5229" y="1181308"/>
            <a:ext cx="2622338" cy="20420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02E349-1D76-4A1C-D84F-56DCC6542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727"/>
            <a:ext cx="6858000" cy="1116979"/>
          </a:xfrm>
        </p:spPr>
        <p:txBody>
          <a:bodyPr/>
          <a:lstStyle/>
          <a:p>
            <a:r>
              <a:rPr lang="en-US" dirty="0"/>
              <a:t>june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B9530-1826-53D5-25B8-149C1AA3D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433" y="836342"/>
            <a:ext cx="5490292" cy="171444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06.08.24 Focus Vibe – K9 Community Engagement Event/ Pawty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Donations: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50" dirty="0">
                <a:latin typeface="Arial Narrow" panose="020B0606020202030204" pitchFamily="34" charset="0"/>
              </a:rPr>
              <a:t>Sounds of Sarah – Opioid Rescue Box &amp; Naloxone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50" dirty="0">
                <a:latin typeface="Arial Narrow" panose="020B0606020202030204" pitchFamily="34" charset="0"/>
              </a:rPr>
              <a:t>CL Fraternal Order of Eagles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50" dirty="0">
                <a:latin typeface="Arial Narrow" panose="020B0606020202030204" pitchFamily="34" charset="0"/>
              </a:rPr>
              <a:t>SAFE Grant Received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06.23.24 Protecting K9 Heroes Open House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DB5AFC-823B-9004-4172-ADED38B7A6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2333" y="6129653"/>
            <a:ext cx="2055234" cy="27562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DF5225-4947-5DF5-8A5B-54F9409E95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098" y="5174166"/>
            <a:ext cx="4154191" cy="37116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638025-1583-E169-DA58-A857431D46B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098" y="2653990"/>
            <a:ext cx="4154190" cy="24169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4FF91C-213C-450D-DB60-55FABBE1D4F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900" y="3298396"/>
            <a:ext cx="2082667" cy="275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17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FA480-4C7E-3ED7-6FEA-B367BDBEF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7E407-ABAD-2992-84EE-EA354E525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6857999" cy="1204332"/>
          </a:xfrm>
        </p:spPr>
        <p:txBody>
          <a:bodyPr/>
          <a:lstStyle/>
          <a:p>
            <a:r>
              <a:rPr lang="en-US" dirty="0"/>
              <a:t>JUNE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D76A9-209C-4B93-6FB3-C9127D4B5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287" y="1076445"/>
            <a:ext cx="6161426" cy="175935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EMPLOYEE ANNIVERSARIES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Arial Narrow" panose="020B060602020203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Sergeant Tim Kilgore #31 – 24 Years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K9 Johnny – 1 Year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Chaplain Ken Puent – 6 Years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600" dirty="0">
              <a:latin typeface="Arial Narrow" panose="020B0606020202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2DC608-F28E-3D70-A2D6-84B859D222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287" y="3483979"/>
            <a:ext cx="6165365" cy="284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38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2E349-1D76-4A1C-D84F-56DCC6542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714"/>
            <a:ext cx="6858000" cy="733080"/>
          </a:xfrm>
        </p:spPr>
        <p:txBody>
          <a:bodyPr/>
          <a:lstStyle/>
          <a:p>
            <a:r>
              <a:rPr lang="en-US" dirty="0"/>
              <a:t>july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B9530-1826-53D5-25B8-149C1AA3D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1994" y="611029"/>
            <a:ext cx="5176006" cy="249335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effectLst/>
                <a:latin typeface="Arial Narrow" panose="020B0606020202030204" pitchFamily="34" charset="0"/>
              </a:rPr>
              <a:t>SUMMERFEST &amp; Parades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Arial Narrow" panose="020B0606020202030204" pitchFamily="34" charset="0"/>
              </a:rPr>
              <a:t>K9 Donation/Community Events - Tech Credit &amp; Illiana Eye Care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Arial Narrow" panose="020B0606020202030204" pitchFamily="34" charset="0"/>
              </a:rPr>
              <a:t>Dogs Rescued from Local Pool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Arial Narrow" panose="020B0606020202030204" pitchFamily="34" charset="0"/>
              </a:rPr>
              <a:t>Resignation of Patrolman Bradley Kamstra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Arial Narrow" panose="020B0606020202030204" pitchFamily="34" charset="0"/>
              </a:rPr>
              <a:t>07.20.24 Firearm Community Safety Class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latin typeface="Arial Narrow" panose="020B0606020202030204" pitchFamily="34" charset="0"/>
              </a:rPr>
              <a:t>Funding: NIPSCO grant &amp; Project Child Safe Lock Donation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5C7F31-50D3-479F-1238-9068D351B7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5659" y="4216292"/>
            <a:ext cx="2941341" cy="2515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3DDA87-E75A-B1B0-16AD-3F6A04DE19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999" y="6813449"/>
            <a:ext cx="6496001" cy="21790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52CB2B-42D0-CA31-63BD-08FBC2E080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1465" y="1970786"/>
            <a:ext cx="3235068" cy="21940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50C92E-48F7-5E8A-4D80-D7A8D9FEACB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67" y="1501868"/>
            <a:ext cx="1435928" cy="25598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F90D1F-9A92-2EA1-D697-593EF2D2B60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99" y="4216291"/>
            <a:ext cx="3409694" cy="25457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A7189B6-6EC3-5302-9FC2-FCF163EF152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6329" y="1501868"/>
            <a:ext cx="1346717" cy="263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45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748DC-9F8B-3823-FE88-DFF829ED2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99A46-EFE1-B091-50AC-9A0B53099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6857999" cy="1204332"/>
          </a:xfrm>
        </p:spPr>
        <p:txBody>
          <a:bodyPr/>
          <a:lstStyle/>
          <a:p>
            <a:r>
              <a:rPr lang="en-US" dirty="0"/>
              <a:t>JULY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4A6D4-13EC-86C3-3E22-9DE580F6F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287" y="1076445"/>
            <a:ext cx="6161426" cy="175935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EMPLOYEE ANNIVERSARIES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Arial Narrow" panose="020B060602020203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Corporal Doug Machalk #38 – 15 Years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K9 Officer Ben King #55 – 3 Years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Reserve Officer Cliff Wroe #124 – 24 Years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600" dirty="0">
              <a:latin typeface="Arial Narrow" panose="020B0606020202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82923-DC4A-D1B8-6819-EF1E7673CF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287" y="3471671"/>
            <a:ext cx="6107445" cy="27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5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2E349-1D76-4A1C-D84F-56DCC6542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010145"/>
          </a:xfrm>
        </p:spPr>
        <p:txBody>
          <a:bodyPr/>
          <a:lstStyle/>
          <a:p>
            <a:r>
              <a:rPr lang="en-US" dirty="0"/>
              <a:t>august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B9530-1826-53D5-25B8-149C1AA3D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07" y="997035"/>
            <a:ext cx="5927141" cy="1679489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08.20.24 Logans Love &amp; Bens Blue Bag Donations (Autism Training)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08.28.24 VIPS Member Michael Patierno Appointed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Crown Point Community Foundation &amp; CSX Railroad Grant Obtained to Purchase Gas Masks; Training also provided by CSX for Railway Safety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Obtained Free Steering Wheel Locks from Hyundai for Anti-Theft Community Campaign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600" dirty="0">
              <a:latin typeface="Arial Narrow" panose="020B0606020202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FC42C1-4F4C-542B-5A44-B5964A322E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507" y="4667250"/>
            <a:ext cx="5927141" cy="34828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F74CA1-512D-2C47-758B-F516A4BD7B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4425" y="2399814"/>
            <a:ext cx="2185223" cy="2267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64546B-F25B-8FAF-4EC2-1B0494415B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507" y="2756830"/>
            <a:ext cx="3253650" cy="183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33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2DB65-3542-F795-1E82-846329F67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49BE-B732-D695-38D2-AE424F50E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6857999" cy="1204332"/>
          </a:xfrm>
        </p:spPr>
        <p:txBody>
          <a:bodyPr/>
          <a:lstStyle/>
          <a:p>
            <a:r>
              <a:rPr lang="en-US" dirty="0"/>
              <a:t>aUGUST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6F855-B924-14D5-3364-962D53BF2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287" y="1076445"/>
            <a:ext cx="6161426" cy="1759351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EMPLOYEE ANNIVERSARIES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Arial Narrow" panose="020B060602020203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Commander Tom Kidd #36 – 19 Years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Officer Alexander Powell #58 – 2 Years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VIPS Lt. Tim Layer #V1 – 12 Years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Crossing Guard David Burns – 1 Year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Crossing Guard Amy Lang – 1 Year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600" dirty="0">
              <a:latin typeface="Arial Narrow" panose="020B0606020202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1F929B-A331-E61A-3A4C-C4E5EF471B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287" y="3107436"/>
            <a:ext cx="6164685" cy="520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90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2E349-1D76-4A1C-D84F-56DCC6542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6858000" cy="1768428"/>
          </a:xfrm>
        </p:spPr>
        <p:txBody>
          <a:bodyPr/>
          <a:lstStyle/>
          <a:p>
            <a:r>
              <a:rPr lang="en-US" dirty="0"/>
              <a:t>september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B9530-1826-53D5-25B8-149C1AA3D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079" y="1152525"/>
            <a:ext cx="6519408" cy="135814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09.09.24 Parks Dept Senior Social – Detective Brittingham discussed Safety/Fraud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50" dirty="0">
                <a:latin typeface="Arial Narrow" panose="020B0606020202030204" pitchFamily="34" charset="0"/>
              </a:rPr>
              <a:t>Community Education &amp; Engagement – handed out free gun locks, car steering wheel locks DeTerra medication disposal bags and literature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09.18.24 Lemonade Stand visit – proceeds to benefit 2 dog rescues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09.26.24 Officer Tomko, K9 Johnny and Corporal Huppenthal visited St. Mary’s School to talk about police officers, the department &amp; Johnny’s role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D71E82-E78F-A52E-A359-F7C8ABFD52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19" y="5975636"/>
            <a:ext cx="4568788" cy="29676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2F2116-51A2-BEE8-6AC0-0E128B745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65" y="2452306"/>
            <a:ext cx="3956858" cy="3466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4B8DA9-4669-F068-3DD4-FEA4FA1C98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7891" y="3948139"/>
            <a:ext cx="2089333" cy="281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3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9D885-8374-D6D1-6B1B-02FCA8C4A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58225-A2DD-C2B9-964E-7C01C1D0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6857999" cy="1204332"/>
          </a:xfrm>
        </p:spPr>
        <p:txBody>
          <a:bodyPr/>
          <a:lstStyle/>
          <a:p>
            <a:r>
              <a:rPr lang="en-US" dirty="0"/>
              <a:t>SEPTEMBER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9C8AB-87DC-ABE3-40B4-E9B42C4DA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287" y="1204332"/>
            <a:ext cx="6161426" cy="171248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EMPLOYEE ANNIVERSARIES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Arial Narrow" panose="020B060602020203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Deputy Chief Carl Brittingham #32 – 23 Years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Chaplain John Kowalczyk – 17 Years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600" dirty="0">
              <a:latin typeface="Arial Narrow" panose="020B0606020202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20AA36-3151-9322-3308-A3B444222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972" y="3270267"/>
            <a:ext cx="6099741" cy="367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70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03138-ABCD-D6CD-E661-7376D65E1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534" y="1986447"/>
            <a:ext cx="6234925" cy="123289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2024 Year in review HIGHLIGHTS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F8FA84-457E-573B-1D7D-C865207EB8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35" y="3838469"/>
            <a:ext cx="6234925" cy="232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55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2E349-1D76-4A1C-D84F-56DCC6542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568505"/>
          </a:xfrm>
        </p:spPr>
        <p:txBody>
          <a:bodyPr/>
          <a:lstStyle/>
          <a:p>
            <a:r>
              <a:rPr lang="en-US" dirty="0"/>
              <a:t>october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B9530-1826-53D5-25B8-149C1AA3D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527" y="1076345"/>
            <a:ext cx="6065209" cy="237190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DEA National Drug Take Back Event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10.01.24 Hoosier Postal Fundraising for K9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10.03 &amp; 10.10 – Defensive Tactics Training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10.19.24 Protecting K9 Heroes Bash for the Blue and Camo 2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10.26.24 Trunk or Treat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85B572-2383-C252-C89A-33649815B6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3561" y="2262297"/>
            <a:ext cx="1488807" cy="24838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BA4B61-4F19-D5F6-C000-B15BE6B2BC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009" y="2644849"/>
            <a:ext cx="4662127" cy="33991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966275-94E0-41B8-E9D3-05ACE3FC1A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426" y="5695752"/>
            <a:ext cx="2478011" cy="3253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D2807F-2E6A-2022-D278-B43AFFAB7A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678" y="4825042"/>
            <a:ext cx="3514313" cy="411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41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AB401-980A-7799-6072-2F09AE5F7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AD9A7-D6D6-3DA8-5D41-CC24A5E5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6857999" cy="1204332"/>
          </a:xfrm>
        </p:spPr>
        <p:txBody>
          <a:bodyPr/>
          <a:lstStyle/>
          <a:p>
            <a:r>
              <a:rPr lang="en-US" dirty="0"/>
              <a:t>October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5494F-FDB2-9134-E32A-319FF40D8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287" y="1204332"/>
            <a:ext cx="6161426" cy="171248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EMPLOYEE ANNIVERSARIES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Arial Narrow" panose="020B060602020203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Officer Phil Lewis #34 – 20 Years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Officer Chris Matson #43 – 10 Years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Officer Dustin Corbin #46 – 9 Years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600" dirty="0">
              <a:latin typeface="Arial Narrow" panose="020B0606020202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A1D10C-CE1E-6059-F809-7FC87A0FC9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287" y="3675385"/>
            <a:ext cx="6161426" cy="246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0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7C8DFAE-A776-10BB-8BF3-D87F91A741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5935" y="1068973"/>
            <a:ext cx="3908695" cy="2354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02E349-1D76-4A1C-D84F-56DCC6542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848"/>
            <a:ext cx="6858000" cy="747508"/>
          </a:xfrm>
        </p:spPr>
        <p:txBody>
          <a:bodyPr/>
          <a:lstStyle/>
          <a:p>
            <a:r>
              <a:rPr lang="en-US" dirty="0"/>
              <a:t>November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B9530-1826-53D5-25B8-149C1AA3D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511" y="1984917"/>
            <a:ext cx="2338177" cy="133814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Department  Firearms Training - Equipment purchased from NIPSCO Grant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21378C-A7AD-8C51-2F2B-8EE9A7281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385" y="6251356"/>
            <a:ext cx="4725246" cy="28280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087DB4-547F-2556-5562-549B6B173C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212" y="3423311"/>
            <a:ext cx="4242070" cy="2828046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C9C0C4B-5E7B-4C86-C8AA-B2AB5C75F9A8}"/>
              </a:ext>
            </a:extLst>
          </p:cNvPr>
          <p:cNvSpPr txBox="1">
            <a:spLocks/>
          </p:cNvSpPr>
          <p:nvPr/>
        </p:nvSpPr>
        <p:spPr>
          <a:xfrm>
            <a:off x="4680283" y="4097515"/>
            <a:ext cx="2177718" cy="2254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11.15.24 NILEA Graduation Ceremonies for Milan #62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C558EF5-6350-079E-7A19-1B2BA211CFF3}"/>
              </a:ext>
            </a:extLst>
          </p:cNvPr>
          <p:cNvSpPr txBox="1">
            <a:spLocks/>
          </p:cNvSpPr>
          <p:nvPr/>
        </p:nvSpPr>
        <p:spPr>
          <a:xfrm>
            <a:off x="223369" y="6351605"/>
            <a:ext cx="1686015" cy="910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11.08.24 Celebrating K9 Johnny’s Birthday</a:t>
            </a:r>
          </a:p>
        </p:txBody>
      </p:sp>
    </p:spTree>
    <p:extLst>
      <p:ext uri="{BB962C8B-B14F-4D97-AF65-F5344CB8AC3E}">
        <p14:creationId xmlns:p14="http://schemas.microsoft.com/office/powerpoint/2010/main" val="244439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9BFCB-BDE8-37BF-8AED-C738221EF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AAB0F-366F-2777-C17D-6CB41AC9B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6857999" cy="1204332"/>
          </a:xfrm>
        </p:spPr>
        <p:txBody>
          <a:bodyPr/>
          <a:lstStyle/>
          <a:p>
            <a:r>
              <a:rPr lang="en-US" dirty="0"/>
              <a:t>NOVEMBER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934A1-FA4C-72CD-62B5-ABBDE6615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287" y="1204332"/>
            <a:ext cx="6161426" cy="186295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EMPLOYEE ANNIVERSARIES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Arial Narrow" panose="020B060602020203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Corporal Jason Allande #37 – 16 Years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Officer Alexis Dills #53 – 4 Years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Administrative Assistant Sarah Moore – 6 Years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600" dirty="0">
              <a:latin typeface="Arial Narrow" panose="020B0606020202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A74FD2-67D2-47AF-3598-2F2E9058A5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287" y="3508248"/>
            <a:ext cx="6161426" cy="275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4709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CFB6E9A-6249-9CB4-4583-016C88B1E6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039" y="6438663"/>
            <a:ext cx="6077922" cy="24502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02E349-1D76-4A1C-D84F-56DCC6542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223" y="0"/>
            <a:ext cx="5075777" cy="1382753"/>
          </a:xfrm>
        </p:spPr>
        <p:txBody>
          <a:bodyPr/>
          <a:lstStyle/>
          <a:p>
            <a:r>
              <a:rPr lang="en-US" dirty="0"/>
              <a:t>december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B9530-1826-53D5-25B8-149C1AA3D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5915" y="1233438"/>
            <a:ext cx="3106360" cy="278373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Taylor Ice Festival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NWI Regional SWAT annual fundraiser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12.15.24 FOP Shop with a Cop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Town Hall &amp; CLPD Ugly Sweater Contest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Department-Wide Annual Performance Evaluations Completed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Resignation of VIPS Steve VanDiver &amp; Patrolman Phil Lewis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latin typeface="Arial Narrow" panose="020B0606020202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Arial Narrow" panose="020B0606020202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99EC73-93CB-7112-7867-0F7F30A351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039" y="623082"/>
            <a:ext cx="1397412" cy="12207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C5A3E9-080E-45C5-DF48-4730FE24E2E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039" y="3891553"/>
            <a:ext cx="3669005" cy="24502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F53D74-6C02-E475-7BD4-9C19C3BB903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039" y="1940085"/>
            <a:ext cx="3192087" cy="18287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15DAF31-1B3C-7888-CC88-A39021F1481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690" y="4114076"/>
            <a:ext cx="2319272" cy="222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568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95B9E-B519-8494-510B-ECFCA22A9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736B4-C861-A7B7-EAD3-B3EDD14E8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6857999" cy="1204332"/>
          </a:xfrm>
        </p:spPr>
        <p:txBody>
          <a:bodyPr/>
          <a:lstStyle/>
          <a:p>
            <a:r>
              <a:rPr lang="en-US" dirty="0"/>
              <a:t>DECEMBER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46610-E30A-7211-CEE0-F3BD28A7C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287" y="1204332"/>
            <a:ext cx="6161426" cy="186295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EMPLOYEE ANNIVERSARIES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Arial Narrow" panose="020B060602020203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Corporal Allen Sulski #41 – 13 Years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Corporal Richard Pennington #51 – 6 Years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Reserve Corporal Harry Preste #123 – 16 Years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600" dirty="0">
              <a:latin typeface="Arial Narrow" panose="020B0606020202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01629F-3F7F-ACE1-5262-C0C09AAF08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652" y="3456323"/>
            <a:ext cx="6161426" cy="248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197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841DD1F-3427-172C-A3AB-D55E8A1BA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6478858"/>
            <a:ext cx="6858000" cy="1328232"/>
          </a:xfrm>
        </p:spPr>
        <p:txBody>
          <a:bodyPr/>
          <a:lstStyle/>
          <a:p>
            <a:r>
              <a:rPr lang="en-US" dirty="0"/>
              <a:t>5 YEAR REPORT COMPARISONS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0DA263-C0E7-88C5-08BC-549B73DCD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7" y="1117910"/>
            <a:ext cx="522922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988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841DD1F-3427-172C-A3AB-D55E8A1BA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328232"/>
          </a:xfrm>
        </p:spPr>
        <p:txBody>
          <a:bodyPr/>
          <a:lstStyle/>
          <a:p>
            <a:r>
              <a:rPr lang="en-US" dirty="0"/>
              <a:t>CALLS FOR SERVICE INCIDENTS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7D8D264-E73A-1C6F-5DA1-4E17EF4170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7592288"/>
              </p:ext>
            </p:extLst>
          </p:nvPr>
        </p:nvGraphicFramePr>
        <p:xfrm>
          <a:off x="495300" y="1160963"/>
          <a:ext cx="5867400" cy="760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DF" r:id="rId3" imgW="0" imgH="360" progId="FoxitPhantomPDF.Document">
                  <p:embed/>
                </p:oleObj>
              </mc:Choice>
              <mc:Fallback>
                <p:oleObj name="PDF" r:id="rId3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5300" y="1160963"/>
                        <a:ext cx="5867400" cy="7600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85318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FB0C9-0419-1F1D-5E6E-6A1D484A5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20BA127-6E6E-CCB9-5C21-D7CEB203B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328232"/>
          </a:xfrm>
        </p:spPr>
        <p:txBody>
          <a:bodyPr/>
          <a:lstStyle/>
          <a:p>
            <a:r>
              <a:rPr lang="en-US" dirty="0"/>
              <a:t>5 YEAR INCIDENTS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629E202-8A76-9C4A-3DFA-F4C53F6E43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8849212"/>
              </p:ext>
            </p:extLst>
          </p:nvPr>
        </p:nvGraphicFramePr>
        <p:xfrm>
          <a:off x="495300" y="1328232"/>
          <a:ext cx="5867400" cy="760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PDF" r:id="rId3" imgW="0" imgH="360" progId="FoxitPhantomPDF.Document">
                  <p:embed/>
                </p:oleObj>
              </mc:Choice>
              <mc:Fallback>
                <p:oleObj name="PDF" r:id="rId3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5300" y="1328232"/>
                        <a:ext cx="5867400" cy="7600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658356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841DD1F-3427-172C-A3AB-D55E8A1BA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328232"/>
          </a:xfrm>
        </p:spPr>
        <p:txBody>
          <a:bodyPr/>
          <a:lstStyle/>
          <a:p>
            <a:r>
              <a:rPr lang="en-US" dirty="0"/>
              <a:t>TRAFFIC STOP ANALYSIS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2365F5A-74B0-389F-CEA5-9F1F1352A8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5560811"/>
              </p:ext>
            </p:extLst>
          </p:nvPr>
        </p:nvGraphicFramePr>
        <p:xfrm>
          <a:off x="495300" y="1213934"/>
          <a:ext cx="5867400" cy="760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PDF" r:id="rId3" imgW="0" imgH="360" progId="FoxitPhantomPDF.Document">
                  <p:embed/>
                </p:oleObj>
              </mc:Choice>
              <mc:Fallback>
                <p:oleObj name="PDF" r:id="rId3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5300" y="1213934"/>
                        <a:ext cx="5867400" cy="7600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9174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F6E4385-30BB-E596-EDED-6D11A650F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1496" y="2475407"/>
            <a:ext cx="1413142" cy="13277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02E349-1D76-4A1C-D84F-56DCC6542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6857999" cy="1204332"/>
          </a:xfrm>
        </p:spPr>
        <p:txBody>
          <a:bodyPr/>
          <a:lstStyle/>
          <a:p>
            <a:r>
              <a:rPr lang="en-US" dirty="0"/>
              <a:t>January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B9530-1826-53D5-25B8-149C1AA3D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288" y="1059538"/>
            <a:ext cx="6161426" cy="153929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01.17.24 Fair Haven Human Trafficking Awareness Event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01.24.24 Chamber of Commerce Equipment Donation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01.26.24 Lake County Prosecutor Bernard Carter Gunlock Safety Event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01.30.24 Mc Teacher Night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39447E-84BB-3075-A3F7-20128F6CF4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1" y="2475407"/>
            <a:ext cx="3080712" cy="27593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C537E8-3DA7-BD17-244A-A0AB740F9F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394" y="3732883"/>
            <a:ext cx="3547017" cy="2365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0E21FF-15D3-CCAF-B032-9CB26F1FEF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147" y="6098799"/>
            <a:ext cx="5537706" cy="290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480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83ACF-EE85-F21C-8A67-2649371D7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EB632C3-7C10-E116-9150-D6C02C774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328232"/>
          </a:xfrm>
        </p:spPr>
        <p:txBody>
          <a:bodyPr/>
          <a:lstStyle/>
          <a:p>
            <a:r>
              <a:rPr lang="en-US" dirty="0"/>
              <a:t>5 YEAR TRAFFIC CITATIONS &amp; WARNINGS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ED4A9E5-2280-3B96-0820-AF98771420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8975315"/>
              </p:ext>
            </p:extLst>
          </p:nvPr>
        </p:nvGraphicFramePr>
        <p:xfrm>
          <a:off x="495300" y="1247620"/>
          <a:ext cx="5867400" cy="760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PDF" r:id="rId3" imgW="0" imgH="360" progId="FoxitPhantomPDF.Document">
                  <p:embed/>
                </p:oleObj>
              </mc:Choice>
              <mc:Fallback>
                <p:oleObj name="PDF" r:id="rId3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5300" y="1247620"/>
                        <a:ext cx="5867400" cy="7600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68113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841DD1F-3427-172C-A3AB-D55E8A1BA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328232"/>
          </a:xfrm>
        </p:spPr>
        <p:txBody>
          <a:bodyPr/>
          <a:lstStyle/>
          <a:p>
            <a:r>
              <a:rPr lang="en-US" dirty="0"/>
              <a:t>WARNING ANALYSIS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4B89DA1-53A6-FEB6-61EF-54D3DFBDB7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41147"/>
              </p:ext>
            </p:extLst>
          </p:nvPr>
        </p:nvGraphicFramePr>
        <p:xfrm>
          <a:off x="495300" y="1328232"/>
          <a:ext cx="5867400" cy="760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PDF" r:id="rId3" imgW="0" imgH="360" progId="FoxitPhantomPDF.Document">
                  <p:embed/>
                </p:oleObj>
              </mc:Choice>
              <mc:Fallback>
                <p:oleObj name="PDF" r:id="rId3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5300" y="1328232"/>
                        <a:ext cx="5867400" cy="7600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884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F81F8-365F-E169-308C-0C76E1723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E129B5C-EE7D-6F42-6CA9-94208F62C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328232"/>
          </a:xfrm>
        </p:spPr>
        <p:txBody>
          <a:bodyPr/>
          <a:lstStyle/>
          <a:p>
            <a:r>
              <a:rPr lang="en-US" dirty="0"/>
              <a:t>5 YEAR WARNING DEMOGRAPHICS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F849554-502C-6C5C-E5C9-624A27F1B3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503371"/>
              </p:ext>
            </p:extLst>
          </p:nvPr>
        </p:nvGraphicFramePr>
        <p:xfrm>
          <a:off x="495300" y="1328232"/>
          <a:ext cx="5867400" cy="760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PDF" r:id="rId3" imgW="0" imgH="360" progId="FoxitPhantomPDF.Document">
                  <p:embed/>
                </p:oleObj>
              </mc:Choice>
              <mc:Fallback>
                <p:oleObj name="PDF" r:id="rId3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5300" y="1328232"/>
                        <a:ext cx="5867400" cy="7600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98735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841DD1F-3427-172C-A3AB-D55E8A1BA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328232"/>
          </a:xfrm>
        </p:spPr>
        <p:txBody>
          <a:bodyPr/>
          <a:lstStyle/>
          <a:p>
            <a:r>
              <a:rPr lang="en-US" dirty="0"/>
              <a:t>CITATIONS ANALYSIS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3D0DAB2-26FB-43CC-6175-A76FE389BD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2057880"/>
              </p:ext>
            </p:extLst>
          </p:nvPr>
        </p:nvGraphicFramePr>
        <p:xfrm>
          <a:off x="495300" y="1328232"/>
          <a:ext cx="5867400" cy="760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PDF" r:id="rId3" imgW="0" imgH="360" progId="FoxitPhantomPDF.Document">
                  <p:embed/>
                </p:oleObj>
              </mc:Choice>
              <mc:Fallback>
                <p:oleObj name="PDF" r:id="rId3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5300" y="1328232"/>
                        <a:ext cx="5867400" cy="7600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659618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7EF16-996B-5805-F39E-66FC04AE2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D81D025-B24E-2ACA-803A-C55C0B3DC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328232"/>
          </a:xfrm>
        </p:spPr>
        <p:txBody>
          <a:bodyPr/>
          <a:lstStyle/>
          <a:p>
            <a:r>
              <a:rPr lang="en-US" dirty="0"/>
              <a:t>5 YEAR CITATION DEMOGRAPHICS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6A0DEE0-40D5-E173-868F-2E2D29A1E6F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5300" y="1328232"/>
          <a:ext cx="5867400" cy="760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PDF" r:id="rId3" imgW="0" imgH="360" progId="FoxitPhantomPDF.Document">
                  <p:embed/>
                </p:oleObj>
              </mc:Choice>
              <mc:Fallback>
                <p:oleObj name="PDF" r:id="rId3" imgW="0" imgH="360" progId="FoxitPhantomPDF.Document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9B1ED478-1FD2-B5F7-75AB-C38ECCC0F8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5300" y="1328232"/>
                        <a:ext cx="5867400" cy="7600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716443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841DD1F-3427-172C-A3AB-D55E8A1BA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328232"/>
          </a:xfrm>
        </p:spPr>
        <p:txBody>
          <a:bodyPr/>
          <a:lstStyle/>
          <a:p>
            <a:r>
              <a:rPr lang="en-US" dirty="0"/>
              <a:t>LAW INCIDENT ANALYSIS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8BB1812-2095-57CE-67AC-99676AD71B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1521685"/>
              </p:ext>
            </p:extLst>
          </p:nvPr>
        </p:nvGraphicFramePr>
        <p:xfrm>
          <a:off x="495300" y="1328232"/>
          <a:ext cx="5867400" cy="760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PDF" r:id="rId3" imgW="0" imgH="360" progId="FoxitPhantomPDF.Document">
                  <p:embed/>
                </p:oleObj>
              </mc:Choice>
              <mc:Fallback>
                <p:oleObj name="PDF" r:id="rId3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5300" y="1328232"/>
                        <a:ext cx="5867400" cy="7600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35155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9CF6D-FA5D-3902-D476-C0B72BE9E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3948452-526D-8ACA-6E0C-D57AF3280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328232"/>
          </a:xfrm>
        </p:spPr>
        <p:txBody>
          <a:bodyPr/>
          <a:lstStyle/>
          <a:p>
            <a:r>
              <a:rPr lang="en-US" dirty="0"/>
              <a:t>ARREST ANALYSIS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0834AD7-9E94-0D8B-C52E-3120C94BD8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9844160"/>
              </p:ext>
            </p:extLst>
          </p:nvPr>
        </p:nvGraphicFramePr>
        <p:xfrm>
          <a:off x="495300" y="1247659"/>
          <a:ext cx="5867400" cy="760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PDF" r:id="rId3" imgW="0" imgH="360" progId="FoxitPhantomPDF.Document">
                  <p:embed/>
                </p:oleObj>
              </mc:Choice>
              <mc:Fallback>
                <p:oleObj name="PDF" r:id="rId3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5300" y="1247659"/>
                        <a:ext cx="5867400" cy="7600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90881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80B5E-ADC3-5AD8-F690-EA7429C03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89D9DEC-AF91-7AF9-CA55-4E10B6127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328232"/>
          </a:xfrm>
        </p:spPr>
        <p:txBody>
          <a:bodyPr/>
          <a:lstStyle/>
          <a:p>
            <a:r>
              <a:rPr lang="en-US" dirty="0"/>
              <a:t>ARREST OFFENSE ANALYSIS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2DDFEE2-1D67-BDAF-C34F-2297BA7AF0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3357117"/>
              </p:ext>
            </p:extLst>
          </p:nvPr>
        </p:nvGraphicFramePr>
        <p:xfrm>
          <a:off x="495300" y="1328232"/>
          <a:ext cx="5867400" cy="760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PDF" r:id="rId3" imgW="0" imgH="360" progId="FoxitPhantomPDF.Document">
                  <p:embed/>
                </p:oleObj>
              </mc:Choice>
              <mc:Fallback>
                <p:oleObj name="PDF" r:id="rId3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5300" y="1328232"/>
                        <a:ext cx="5867400" cy="7600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68646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0BFC2-413D-30A3-B83F-FB829786A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3097518-0B74-0079-2908-71D181E6A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328232"/>
          </a:xfrm>
        </p:spPr>
        <p:txBody>
          <a:bodyPr/>
          <a:lstStyle/>
          <a:p>
            <a:r>
              <a:rPr lang="en-US" dirty="0"/>
              <a:t>5 YEAR ARRESTS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8574A4E-2B9A-9012-5C34-36BC5837C6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3481315"/>
              </p:ext>
            </p:extLst>
          </p:nvPr>
        </p:nvGraphicFramePr>
        <p:xfrm>
          <a:off x="495300" y="1328232"/>
          <a:ext cx="5867400" cy="760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PDF" r:id="rId3" imgW="0" imgH="360" progId="FoxitPhantomPDF.Document">
                  <p:embed/>
                </p:oleObj>
              </mc:Choice>
              <mc:Fallback>
                <p:oleObj name="PDF" r:id="rId3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5300" y="1328232"/>
                        <a:ext cx="5867400" cy="7600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80668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C409D-847F-15A2-BB69-04C57FA32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FDF1040-BCB4-7CA0-8C39-9AD78639B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328232"/>
          </a:xfrm>
        </p:spPr>
        <p:txBody>
          <a:bodyPr/>
          <a:lstStyle/>
          <a:p>
            <a:r>
              <a:rPr lang="en-US" dirty="0"/>
              <a:t>5 YEAR ARREST DEMOGRAPHICS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A4DA473-8E7E-2A40-EAE1-D831B24DB1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1843782"/>
              </p:ext>
            </p:extLst>
          </p:nvPr>
        </p:nvGraphicFramePr>
        <p:xfrm>
          <a:off x="495300" y="1328232"/>
          <a:ext cx="5867400" cy="760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PDF" r:id="rId3" imgW="0" imgH="360" progId="FoxitPhantomPDF.Document">
                  <p:embed/>
                </p:oleObj>
              </mc:Choice>
              <mc:Fallback>
                <p:oleObj name="PDF" r:id="rId3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5300" y="1328232"/>
                        <a:ext cx="5867400" cy="7600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4724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60103-6594-0CA2-987B-8B0615A87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2A805-960F-C7C4-1397-C1D1B7341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6857999" cy="1204332"/>
          </a:xfrm>
        </p:spPr>
        <p:txBody>
          <a:bodyPr/>
          <a:lstStyle/>
          <a:p>
            <a:r>
              <a:rPr lang="en-US" dirty="0"/>
              <a:t>January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52DE2-A9A3-C612-0A05-74233EEF9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287" y="1204332"/>
            <a:ext cx="6161426" cy="153929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EMPLOYEE ANNIVERSARIES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Arial Narrow" panose="020B060602020203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Officer Marcus McDowell #44 – 9 Years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Officer Ben King #57 – 2 Years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Part-Time Clerk Steve Nemeth – 26 Years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824E62-2490-320F-8A46-F0D24D6660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285" y="3189933"/>
            <a:ext cx="6161427" cy="267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710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48353C-4F7C-4EF5-5DA8-EA9F1439D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F3F7298-48A6-6A9B-BDE4-D8485C2A7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328232"/>
          </a:xfrm>
        </p:spPr>
        <p:txBody>
          <a:bodyPr/>
          <a:lstStyle/>
          <a:p>
            <a:r>
              <a:rPr lang="en-US" dirty="0"/>
              <a:t>TOWN ORDINANCE WARNINGS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17F7E2D-0D8C-5374-876A-B572F493B4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2406390"/>
              </p:ext>
            </p:extLst>
          </p:nvPr>
        </p:nvGraphicFramePr>
        <p:xfrm>
          <a:off x="495300" y="1328232"/>
          <a:ext cx="5867400" cy="760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PDF" r:id="rId3" imgW="0" imgH="360" progId="FoxitPhantomPDF.Document">
                  <p:embed/>
                </p:oleObj>
              </mc:Choice>
              <mc:Fallback>
                <p:oleObj name="PDF" r:id="rId3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5300" y="1328232"/>
                        <a:ext cx="5867400" cy="7600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553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C7181-7F8E-C0D6-ED50-F94F0C074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E0A0B13-02A7-F1B8-BF70-3C2A3C1BC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328232"/>
          </a:xfrm>
        </p:spPr>
        <p:txBody>
          <a:bodyPr/>
          <a:lstStyle/>
          <a:p>
            <a:r>
              <a:rPr lang="en-US" dirty="0"/>
              <a:t>TOWN ORDINANCE WARNINGS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09C4E4E-805F-BA99-8883-20D175EC6D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8356791"/>
              </p:ext>
            </p:extLst>
          </p:nvPr>
        </p:nvGraphicFramePr>
        <p:xfrm>
          <a:off x="495300" y="1328232"/>
          <a:ext cx="5867400" cy="760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PDF" r:id="rId3" imgW="0" imgH="360" progId="FoxitPhantomPDF.Document">
                  <p:embed/>
                </p:oleObj>
              </mc:Choice>
              <mc:Fallback>
                <p:oleObj name="PDF" r:id="rId3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5300" y="1328232"/>
                        <a:ext cx="5867400" cy="7600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5378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A6FD3-8142-0B30-B00B-37ECBCDD0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95BE4E9-742D-0CAC-C97B-01FA5CDD8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328232"/>
          </a:xfrm>
        </p:spPr>
        <p:txBody>
          <a:bodyPr/>
          <a:lstStyle/>
          <a:p>
            <a:r>
              <a:rPr lang="en-US" dirty="0"/>
              <a:t>TOWN ORDINANCE WARNINGS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0F848B7-92CA-69BE-2C2E-6AD052A117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7695429"/>
              </p:ext>
            </p:extLst>
          </p:nvPr>
        </p:nvGraphicFramePr>
        <p:xfrm>
          <a:off x="495300" y="1328232"/>
          <a:ext cx="5867400" cy="760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" name="PDF" r:id="rId3" imgW="0" imgH="360" progId="FoxitPhantomPDF.Document">
                  <p:embed/>
                </p:oleObj>
              </mc:Choice>
              <mc:Fallback>
                <p:oleObj name="PDF" r:id="rId3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5300" y="1328232"/>
                        <a:ext cx="5867400" cy="7600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08775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562EE-CD3F-2FB0-B6A7-2DAFE4F1B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E284D63-049C-2246-6B3C-3BF33E2CB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328232"/>
          </a:xfrm>
        </p:spPr>
        <p:txBody>
          <a:bodyPr/>
          <a:lstStyle/>
          <a:p>
            <a:r>
              <a:rPr lang="en-US" dirty="0"/>
              <a:t>TOWN ORDINANCE CITATIONS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D071D96-3CBD-FE9D-A868-16F1EAB630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9280798"/>
              </p:ext>
            </p:extLst>
          </p:nvPr>
        </p:nvGraphicFramePr>
        <p:xfrm>
          <a:off x="495300" y="1328232"/>
          <a:ext cx="5867400" cy="760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" name="PDF" r:id="rId3" imgW="0" imgH="360" progId="FoxitPhantomPDF.Document">
                  <p:embed/>
                </p:oleObj>
              </mc:Choice>
              <mc:Fallback>
                <p:oleObj name="PDF" r:id="rId3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5300" y="1328232"/>
                        <a:ext cx="5867400" cy="7600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50043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9D20D-208E-38EB-F022-2B9B6BF30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7BCA149-C755-9E47-DE96-B090515F3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328232"/>
          </a:xfrm>
        </p:spPr>
        <p:txBody>
          <a:bodyPr/>
          <a:lstStyle/>
          <a:p>
            <a:r>
              <a:rPr lang="en-US" dirty="0"/>
              <a:t>TOWN ORDINANCE CITATIONS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CCBEB09-AB97-877C-8AAF-442C2F7C8A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0414464"/>
              </p:ext>
            </p:extLst>
          </p:nvPr>
        </p:nvGraphicFramePr>
        <p:xfrm>
          <a:off x="495300" y="1328232"/>
          <a:ext cx="5867400" cy="760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4" name="PDF" r:id="rId3" imgW="0" imgH="360" progId="FoxitPhantomPDF.Document">
                  <p:embed/>
                </p:oleObj>
              </mc:Choice>
              <mc:Fallback>
                <p:oleObj name="PDF" r:id="rId3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5300" y="1328232"/>
                        <a:ext cx="5867400" cy="7600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38066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863E5-7808-181E-1CBB-FB4543C6A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BE0D290-C5E0-F683-9FE0-FC3AC91C5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328232"/>
          </a:xfrm>
        </p:spPr>
        <p:txBody>
          <a:bodyPr/>
          <a:lstStyle/>
          <a:p>
            <a:r>
              <a:rPr lang="en-US" dirty="0"/>
              <a:t>TOWN ORDINANCE CITATIONS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750889D-5B10-BB67-C170-561922C53F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5109061"/>
              </p:ext>
            </p:extLst>
          </p:nvPr>
        </p:nvGraphicFramePr>
        <p:xfrm>
          <a:off x="495300" y="1328232"/>
          <a:ext cx="5867400" cy="75258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" name="PDF" r:id="rId3" imgW="0" imgH="360" progId="FoxitPhantomPDF.Document">
                  <p:embed/>
                </p:oleObj>
              </mc:Choice>
              <mc:Fallback>
                <p:oleObj name="PDF" r:id="rId3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5300" y="1328232"/>
                        <a:ext cx="5867400" cy="75258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74977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6E910-F9A8-70D0-2CAB-FDFDC1539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3CBF36A-6FFD-4E31-26D5-22548D17F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328232"/>
          </a:xfrm>
        </p:spPr>
        <p:txBody>
          <a:bodyPr/>
          <a:lstStyle/>
          <a:p>
            <a:r>
              <a:rPr lang="en-US" dirty="0"/>
              <a:t>Donations/grants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D000405-EE34-9AE0-F884-866699164F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5755788"/>
              </p:ext>
            </p:extLst>
          </p:nvPr>
        </p:nvGraphicFramePr>
        <p:xfrm>
          <a:off x="328322" y="1328232"/>
          <a:ext cx="6201356" cy="7481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" name="PDF" r:id="rId3" imgW="0" imgH="360" progId="FoxitPhantomPDF.Document">
                  <p:embed/>
                </p:oleObj>
              </mc:Choice>
              <mc:Fallback>
                <p:oleObj name="PDF" r:id="rId3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8322" y="1328232"/>
                        <a:ext cx="6201356" cy="74812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75584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215CF-361D-CF6C-EFDA-470F0A291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3172A38-9E6B-7D4C-E8D9-6C1F8533F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328232"/>
          </a:xfrm>
        </p:spPr>
        <p:txBody>
          <a:bodyPr/>
          <a:lstStyle/>
          <a:p>
            <a:r>
              <a:rPr lang="en-US" dirty="0"/>
              <a:t>Donations/grants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4608EAC-3C64-2BB5-06AE-C60E61584F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013368"/>
              </p:ext>
            </p:extLst>
          </p:nvPr>
        </p:nvGraphicFramePr>
        <p:xfrm>
          <a:off x="388111" y="1328232"/>
          <a:ext cx="6081777" cy="4314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6" name="PDF" r:id="rId3" imgW="0" imgH="360" progId="FoxitPhantomPDF.Document">
                  <p:embed/>
                </p:oleObj>
              </mc:Choice>
              <mc:Fallback>
                <p:oleObj name="PDF" r:id="rId3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8111" y="1328232"/>
                        <a:ext cx="6081777" cy="43142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8905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66D58-9286-ED3E-9B06-FD63825A4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897C652-AA8B-9E4B-5F46-40AF2A4C9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328232"/>
          </a:xfrm>
        </p:spPr>
        <p:txBody>
          <a:bodyPr/>
          <a:lstStyle/>
          <a:p>
            <a:r>
              <a:rPr lang="en-US" dirty="0"/>
              <a:t>Donations/grants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FE38245-C17C-2501-4756-394BB17B7B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4963730"/>
              </p:ext>
            </p:extLst>
          </p:nvPr>
        </p:nvGraphicFramePr>
        <p:xfrm>
          <a:off x="495300" y="1328232"/>
          <a:ext cx="5867400" cy="760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0" name="PDF" r:id="rId3" imgW="0" imgH="360" progId="FoxitPhantomPDF.Document">
                  <p:embed/>
                </p:oleObj>
              </mc:Choice>
              <mc:Fallback>
                <p:oleObj name="PDF" r:id="rId3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5300" y="1328232"/>
                        <a:ext cx="5867400" cy="7600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22413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1CFCC-E7EA-74B9-B4EB-D5EC61DD9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B079C22-FFD6-5BEA-00DD-862A2C66E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328232"/>
          </a:xfrm>
        </p:spPr>
        <p:txBody>
          <a:bodyPr/>
          <a:lstStyle/>
          <a:p>
            <a:r>
              <a:rPr lang="en-US" dirty="0"/>
              <a:t>Donations/grants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63D6FDB5-13A9-BD97-9571-1DE2BFF71C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8949260"/>
              </p:ext>
            </p:extLst>
          </p:nvPr>
        </p:nvGraphicFramePr>
        <p:xfrm>
          <a:off x="344563" y="921215"/>
          <a:ext cx="6168870" cy="5644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" name="PDF" r:id="rId3" imgW="0" imgH="360" progId="FoxitPhantomPDF.Document">
                  <p:embed/>
                </p:oleObj>
              </mc:Choice>
              <mc:Fallback>
                <p:oleObj name="PDF" r:id="rId3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4563" y="921215"/>
                        <a:ext cx="6168870" cy="56448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4E6B8EB-89A7-BB60-3CAB-3AE6948328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3957334"/>
              </p:ext>
            </p:extLst>
          </p:nvPr>
        </p:nvGraphicFramePr>
        <p:xfrm>
          <a:off x="344564" y="6333893"/>
          <a:ext cx="6168869" cy="2642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5" name="PDF" r:id="rId5" imgW="0" imgH="360" progId="FoxitPhantomPDF.Document">
                  <p:embed/>
                </p:oleObj>
              </mc:Choice>
              <mc:Fallback>
                <p:oleObj name="PDF" r:id="rId5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4564" y="6333893"/>
                        <a:ext cx="6168869" cy="26428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3845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2E349-1D76-4A1C-D84F-56DCC6542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768428"/>
          </a:xfrm>
        </p:spPr>
        <p:txBody>
          <a:bodyPr/>
          <a:lstStyle/>
          <a:p>
            <a:r>
              <a:rPr lang="en-US" dirty="0"/>
              <a:t>February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B9530-1826-53D5-25B8-149C1AA3D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484" y="1133220"/>
            <a:ext cx="5823992" cy="127142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02.13.24 Mc Teacher Night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02.15.24 SRO Recognition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02.24.24 Alsip Nursery Event with K9 Johnny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Resignation of VIPS Bill Horn &amp; Patrolman Nick Enyeart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F9A110-12C3-E0DF-DA00-2B4133DF7E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3130" y="3275374"/>
            <a:ext cx="2693324" cy="50030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65C276-BD6E-C8C1-96AC-AE21CE23A9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546" y="2404641"/>
            <a:ext cx="4166479" cy="27504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D007FC-C7E7-22F4-71EE-F7D6342DC4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06" y="5791345"/>
            <a:ext cx="4166478" cy="275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247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B0DED-82A0-DA16-EC56-609F30454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170" y="333063"/>
            <a:ext cx="5975660" cy="2044932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Cedar Lake </a:t>
            </a:r>
            <a:b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Police </a:t>
            </a:r>
            <a:b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Department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60D519-2285-5FD1-1157-78825B3450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4428" y="2377995"/>
            <a:ext cx="3169144" cy="318646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B8919A0-3886-548B-8EAB-7DD14EF74E65}"/>
              </a:ext>
            </a:extLst>
          </p:cNvPr>
          <p:cNvSpPr txBox="1">
            <a:spLocks/>
          </p:cNvSpPr>
          <p:nvPr/>
        </p:nvSpPr>
        <p:spPr>
          <a:xfrm>
            <a:off x="0" y="5564456"/>
            <a:ext cx="6858000" cy="33565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cap="none" dirty="0"/>
              <a:t>ADMINISTRATION:</a:t>
            </a:r>
          </a:p>
          <a:p>
            <a:endParaRPr lang="en-US" sz="2000" cap="none" dirty="0"/>
          </a:p>
          <a:p>
            <a:r>
              <a:rPr lang="en-US" sz="2000" cap="none" dirty="0"/>
              <a:t>Interim Chief of Police – Carl Brittingham</a:t>
            </a:r>
          </a:p>
          <a:p>
            <a:endParaRPr lang="en-US" sz="2000" cap="none" dirty="0"/>
          </a:p>
          <a:p>
            <a:r>
              <a:rPr lang="en-US" sz="2000" cap="none" dirty="0"/>
              <a:t>Patrol Commander – Thomas Kidd</a:t>
            </a:r>
          </a:p>
          <a:p>
            <a:endParaRPr lang="en-US" sz="2000" cap="none" dirty="0"/>
          </a:p>
          <a:p>
            <a:r>
              <a:rPr lang="en-US" sz="2000" cap="none" dirty="0"/>
              <a:t>Administrative Assistant – Sarah Moore</a:t>
            </a:r>
          </a:p>
          <a:p>
            <a:endParaRPr lang="en-US" sz="2800" cap="none" dirty="0"/>
          </a:p>
        </p:txBody>
      </p:sp>
    </p:spTree>
    <p:extLst>
      <p:ext uri="{BB962C8B-B14F-4D97-AF65-F5344CB8AC3E}">
        <p14:creationId xmlns:p14="http://schemas.microsoft.com/office/powerpoint/2010/main" val="1711002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574BD-EBF0-03B4-B833-775E432C6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57704-58FB-A409-0F9F-4F74F14D2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6857999" cy="1204332"/>
          </a:xfrm>
        </p:spPr>
        <p:txBody>
          <a:bodyPr/>
          <a:lstStyle/>
          <a:p>
            <a:r>
              <a:rPr lang="en-US" dirty="0"/>
              <a:t>FEBRUARY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5FFB5-F178-C330-1ACE-02DECBAFC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287" y="1204332"/>
            <a:ext cx="6161426" cy="153929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EMPLOYEE ANNIVERSARIES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Arial Narrow" panose="020B060602020203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Sergeant Dave Moake #28 – 26 Years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Officer Sabrina Stolarz #60 – 1 Year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77BB93-2B25-DB85-89C1-64568696D5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12" y="3564858"/>
            <a:ext cx="4880630" cy="331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05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2E349-1D76-4A1C-D84F-56DCC6542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583705"/>
          </a:xfrm>
        </p:spPr>
        <p:txBody>
          <a:bodyPr/>
          <a:lstStyle/>
          <a:p>
            <a:r>
              <a:rPr lang="en-US" dirty="0"/>
              <a:t>march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B9530-1826-53D5-25B8-149C1AA3D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834" y="1130520"/>
            <a:ext cx="5597912" cy="71733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03.05.24 Region 4 International Conference of Police Chaplains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03.05.24 Approval from Town Council to purchase 4 new vehicles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March &amp; April – Department-wide EAP Training on Sensitivity &amp; Ethics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0BBC10-52ED-28E8-0BEC-95C38CFD0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840" y="2175817"/>
            <a:ext cx="37719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373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E3BF3E-E81B-CC20-DAA9-A1F8C28C43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8435" y="5723808"/>
            <a:ext cx="1426015" cy="15818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02E349-1D76-4A1C-D84F-56DCC6542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35" y="0"/>
            <a:ext cx="6841665" cy="1768428"/>
          </a:xfrm>
        </p:spPr>
        <p:txBody>
          <a:bodyPr/>
          <a:lstStyle/>
          <a:p>
            <a:r>
              <a:rPr lang="en-US" dirty="0"/>
              <a:t>april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B9530-1826-53D5-25B8-149C1AA3D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201" y="1156782"/>
            <a:ext cx="2002659" cy="307742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04.06.24 Schurhrke &amp; Portega Donations for Radar Equipment</a:t>
            </a:r>
          </a:p>
          <a:p>
            <a:pPr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04.25.24 Tall Cop Training (4 Admin Staff attended)</a:t>
            </a:r>
          </a:p>
          <a:p>
            <a:pPr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04.26.24 Saving Ducklings</a:t>
            </a:r>
          </a:p>
          <a:p>
            <a:pPr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DEA National Drug Take Back Event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dirty="0">
              <a:latin typeface="Arial Narrow" panose="020B0606020202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7906E9-0CE5-01EA-B451-F1DEE843C3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1156783"/>
            <a:ext cx="4259713" cy="30774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8CFF75-426C-2C46-2309-E419BB6B76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563" y="4103628"/>
            <a:ext cx="3209872" cy="41792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C92739-5848-605D-AEF9-E2D8B2096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2761" y="2744609"/>
            <a:ext cx="2685352" cy="29791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8031FC-1146-280B-97E6-A124DF69794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9002" y="5731193"/>
            <a:ext cx="1579111" cy="157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47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51C5F-924D-C02E-8D94-32CCCBBC3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2CD4F-45C0-AF16-2587-D050A2989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6857999" cy="1204332"/>
          </a:xfrm>
        </p:spPr>
        <p:txBody>
          <a:bodyPr/>
          <a:lstStyle/>
          <a:p>
            <a:r>
              <a:rPr lang="en-US" dirty="0"/>
              <a:t>APRIL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DBBB3-4254-8B43-6509-7D665AD99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287" y="1204332"/>
            <a:ext cx="6161426" cy="153929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EMPLOYEE ANNIVERSARIES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600" dirty="0">
              <a:latin typeface="Arial Narrow" panose="020B060602020203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Sergeant Ryan Miller #47 – 8 Years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VIPS Sgt. Jack Yauger #V$ - 8 Years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Code Enforcement Jamie Badanish #548 – 6 Years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8CE5E7-07F5-6400-E7DB-4DA92396FA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287" y="3553421"/>
            <a:ext cx="6161426" cy="275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2471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3815</TotalTime>
  <Words>924</Words>
  <Application>Microsoft Office PowerPoint</Application>
  <PresentationFormat>Letter Paper (8.5x11 in)</PresentationFormat>
  <Paragraphs>170</Paragraphs>
  <Slides>50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Arial</vt:lpstr>
      <vt:lpstr>Arial Narrow</vt:lpstr>
      <vt:lpstr>Bookman Old Style</vt:lpstr>
      <vt:lpstr>Calibri</vt:lpstr>
      <vt:lpstr>Rockwell</vt:lpstr>
      <vt:lpstr>Damask</vt:lpstr>
      <vt:lpstr>PDF</vt:lpstr>
      <vt:lpstr>Cedar Lake  Police  Department        2024 Year in Review  &amp; 5 Year Report</vt:lpstr>
      <vt:lpstr>2024 Year in review HIGHLIGHTS</vt:lpstr>
      <vt:lpstr>January 2024</vt:lpstr>
      <vt:lpstr>January 2024</vt:lpstr>
      <vt:lpstr>February 2024</vt:lpstr>
      <vt:lpstr>FEBRUARY 2024</vt:lpstr>
      <vt:lpstr>march 2024</vt:lpstr>
      <vt:lpstr>april 2024</vt:lpstr>
      <vt:lpstr>APRIL 2024</vt:lpstr>
      <vt:lpstr>may 2024</vt:lpstr>
      <vt:lpstr>mAY 2024</vt:lpstr>
      <vt:lpstr>june 2024</vt:lpstr>
      <vt:lpstr>JUNE 2024</vt:lpstr>
      <vt:lpstr>july 2024</vt:lpstr>
      <vt:lpstr>JULY 2024</vt:lpstr>
      <vt:lpstr>august 2024</vt:lpstr>
      <vt:lpstr>aUGUST 2024</vt:lpstr>
      <vt:lpstr>september 2024</vt:lpstr>
      <vt:lpstr>SEPTEMBER 2024</vt:lpstr>
      <vt:lpstr>october 2024</vt:lpstr>
      <vt:lpstr>October 2024</vt:lpstr>
      <vt:lpstr>November 2024</vt:lpstr>
      <vt:lpstr>NOVEMBER 2024</vt:lpstr>
      <vt:lpstr>december 2024</vt:lpstr>
      <vt:lpstr>DECEMBER 2024</vt:lpstr>
      <vt:lpstr>5 YEAR REPORT COMPARISONS</vt:lpstr>
      <vt:lpstr>CALLS FOR SERVICE INCIDENTS</vt:lpstr>
      <vt:lpstr>5 YEAR INCIDENTS</vt:lpstr>
      <vt:lpstr>TRAFFIC STOP ANALYSIS</vt:lpstr>
      <vt:lpstr>5 YEAR TRAFFIC CITATIONS &amp; WARNINGS</vt:lpstr>
      <vt:lpstr>WARNING ANALYSIS</vt:lpstr>
      <vt:lpstr>5 YEAR WARNING DEMOGRAPHICS</vt:lpstr>
      <vt:lpstr>CITATIONS ANALYSIS</vt:lpstr>
      <vt:lpstr>5 YEAR CITATION DEMOGRAPHICS</vt:lpstr>
      <vt:lpstr>LAW INCIDENT ANALYSIS</vt:lpstr>
      <vt:lpstr>ARREST ANALYSIS</vt:lpstr>
      <vt:lpstr>ARREST OFFENSE ANALYSIS</vt:lpstr>
      <vt:lpstr>5 YEAR ARRESTS</vt:lpstr>
      <vt:lpstr>5 YEAR ARREST DEMOGRAPHICS</vt:lpstr>
      <vt:lpstr>TOWN ORDINANCE WARNINGS</vt:lpstr>
      <vt:lpstr>TOWN ORDINANCE WARNINGS</vt:lpstr>
      <vt:lpstr>TOWN ORDINANCE WARNINGS</vt:lpstr>
      <vt:lpstr>TOWN ORDINANCE CITATIONS</vt:lpstr>
      <vt:lpstr>TOWN ORDINANCE CITATIONS</vt:lpstr>
      <vt:lpstr>TOWN ORDINANCE CITATIONS</vt:lpstr>
      <vt:lpstr>Donations/grants</vt:lpstr>
      <vt:lpstr>Donations/grants</vt:lpstr>
      <vt:lpstr>Donations/grants</vt:lpstr>
      <vt:lpstr>Donations/grants</vt:lpstr>
      <vt:lpstr>Cedar Lake  Police  Department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Cedar Lake  Police  Department        2023 Year in Review  &amp; 5 Year Report</dc:title>
  <dc:creator>Sarah Moore</dc:creator>
  <cp:lastModifiedBy>Cliff Wroe</cp:lastModifiedBy>
  <cp:revision>82</cp:revision>
  <dcterms:created xsi:type="dcterms:W3CDTF">2024-01-10T14:45:41Z</dcterms:created>
  <dcterms:modified xsi:type="dcterms:W3CDTF">2025-01-23T12:25:27Z</dcterms:modified>
</cp:coreProperties>
</file>