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7" r:id="rId8"/>
    <p:sldId id="268" r:id="rId9"/>
    <p:sldId id="269" r:id="rId10"/>
    <p:sldId id="270" r:id="rId11"/>
    <p:sldId id="263" r:id="rId12"/>
    <p:sldId id="264" r:id="rId13"/>
    <p:sldId id="265" r:id="rId14"/>
    <p:sldId id="266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23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010" y="1496484"/>
            <a:ext cx="5829981" cy="318346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010" y="4802717"/>
            <a:ext cx="5829981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87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17" y="5719165"/>
            <a:ext cx="5831755" cy="1092473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017" y="828430"/>
            <a:ext cx="5831755" cy="4506313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010" y="6811637"/>
            <a:ext cx="5830874" cy="909963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5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09" y="812802"/>
            <a:ext cx="5823992" cy="4566479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011" y="5606427"/>
            <a:ext cx="5823991" cy="212291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494" y="812800"/>
            <a:ext cx="5232798" cy="3990539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67863" y="4813376"/>
            <a:ext cx="4923168" cy="569083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009" y="5606428"/>
            <a:ext cx="5823992" cy="211517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8934" y="855666"/>
            <a:ext cx="342900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60041" y="4097835"/>
            <a:ext cx="342900" cy="77970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238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17" y="2835925"/>
            <a:ext cx="5824871" cy="33491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009" y="6200741"/>
            <a:ext cx="5823992" cy="1520859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4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009" y="812802"/>
            <a:ext cx="5823992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010" y="2784427"/>
            <a:ext cx="1855663" cy="109774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010" y="3882165"/>
            <a:ext cx="1855663" cy="38394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0244" y="2784427"/>
            <a:ext cx="1855439" cy="109773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500244" y="3882165"/>
            <a:ext cx="1856150" cy="38394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84981" y="2784427"/>
            <a:ext cx="1851306" cy="109773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4486695" y="3882165"/>
            <a:ext cx="1851306" cy="38394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43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009" y="812802"/>
            <a:ext cx="5823992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4010" y="5318863"/>
            <a:ext cx="1855662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14261" y="2789647"/>
            <a:ext cx="1653779" cy="2032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4010" y="6087212"/>
            <a:ext cx="1855662" cy="16343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99020" y="5318863"/>
            <a:ext cx="1855678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570060" y="2789647"/>
            <a:ext cx="1648421" cy="2032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498258" y="6087211"/>
            <a:ext cx="1856439" cy="16343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485051" y="5318863"/>
            <a:ext cx="1850569" cy="768349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4585953" y="2789647"/>
            <a:ext cx="1649314" cy="2032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4484980" y="6087213"/>
            <a:ext cx="1853021" cy="1634387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2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25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812801"/>
            <a:ext cx="1430245" cy="69088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010" y="812801"/>
            <a:ext cx="4308022" cy="6908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7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9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50" y="876304"/>
            <a:ext cx="5475101" cy="3803649"/>
          </a:xfrm>
        </p:spPr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450" y="4802720"/>
            <a:ext cx="5475101" cy="2000249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5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11" y="812802"/>
            <a:ext cx="5823991" cy="17684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010" y="2784427"/>
            <a:ext cx="2872127" cy="493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2539" y="2784427"/>
            <a:ext cx="2865462" cy="4937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2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011" y="812802"/>
            <a:ext cx="5823991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570" y="2784427"/>
            <a:ext cx="2700245" cy="109854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009" y="3882976"/>
            <a:ext cx="2872805" cy="383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423" y="2784427"/>
            <a:ext cx="2693578" cy="1098549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2" y="3882976"/>
            <a:ext cx="2866139" cy="383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7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1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90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41" y="812800"/>
            <a:ext cx="2211884" cy="3149600"/>
          </a:xfrm>
        </p:spPr>
        <p:txBody>
          <a:bodyPr anchor="b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6412" y="812800"/>
            <a:ext cx="3481589" cy="69088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941" y="3962402"/>
            <a:ext cx="2211884" cy="3759199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10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41" y="812800"/>
            <a:ext cx="3125702" cy="31496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37449" y="1011842"/>
            <a:ext cx="2225204" cy="6510717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009" y="3962400"/>
            <a:ext cx="3128432" cy="3759200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8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011" y="812802"/>
            <a:ext cx="5823991" cy="1768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009" y="2794752"/>
            <a:ext cx="5823992" cy="4926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9289" y="7844369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22413-6920-4B28-A8BB-86BC4725D559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010" y="7844369"/>
            <a:ext cx="375348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14132" y="7844369"/>
            <a:ext cx="4238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FB7E9-D22C-4E30-90A5-9DE9837A6C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4897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14.jpg"/><Relationship Id="rId7" Type="http://schemas.openxmlformats.org/officeDocument/2006/relationships/image" Target="../media/image50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7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0DED-82A0-DA16-EC56-609F3045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170" y="781395"/>
            <a:ext cx="5975660" cy="7431579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Cedar Lake 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Police 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Department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2023 Year in Review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&amp; 5 Year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0D519-2285-5FD1-1157-78825B345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28" y="3240343"/>
            <a:ext cx="3169144" cy="31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64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6157"/>
            <a:ext cx="6858000" cy="1010145"/>
          </a:xfrm>
        </p:spPr>
        <p:txBody>
          <a:bodyPr/>
          <a:lstStyle/>
          <a:p>
            <a:r>
              <a:rPr lang="en-US" dirty="0"/>
              <a:t>august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42" y="3202654"/>
            <a:ext cx="5823992" cy="284776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08.01.23 Cedar Lake Summerfest and Crown Point Community Foundation Grant/Support funds to provide shields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08.01.23 Protecting K9 Heroes &amp; Southern Lake County Conservation Club purchase K9 ballistic vest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08.01.23 Approved Regional Health partnership for support with crisis response teams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Lexipol Connection Recognition Program Silver Status Award Received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Too Good for Drugs program approved (replacing DARE)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NISOURCE/NIPSCO grant awarded for range equipment &amp; community firearms safety program in July 2024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Added 3</a:t>
            </a:r>
            <a:r>
              <a:rPr lang="en-US" baseline="30000" dirty="0"/>
              <a:t>rd</a:t>
            </a:r>
            <a:r>
              <a:rPr lang="en-US" dirty="0"/>
              <a:t> Crossing Guard Hunley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E40937-D79D-6D82-BCD9-D0CE4A77E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23" y="252762"/>
            <a:ext cx="3925230" cy="2479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FBB8A3-CB36-9EDB-8C67-E949CC489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23" y="6223638"/>
            <a:ext cx="3139069" cy="25528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C0F983-74D0-5052-EE69-9DA40B445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58" y="6223639"/>
            <a:ext cx="2468476" cy="25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33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9" y="0"/>
            <a:ext cx="5823991" cy="1768428"/>
          </a:xfrm>
        </p:spPr>
        <p:txBody>
          <a:bodyPr/>
          <a:lstStyle/>
          <a:p>
            <a:r>
              <a:rPr lang="en-US" dirty="0"/>
              <a:t>september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9" y="1147433"/>
            <a:ext cx="5823992" cy="1241989"/>
          </a:xfrm>
        </p:spPr>
        <p:txBody>
          <a:bodyPr/>
          <a:lstStyle/>
          <a:p>
            <a:r>
              <a:rPr lang="en-US" dirty="0"/>
              <a:t>New Vehicles: 37, 53, 55, 57</a:t>
            </a:r>
          </a:p>
          <a:p>
            <a:r>
              <a:rPr lang="en-US" dirty="0"/>
              <a:t>09.14.23 K9 Bite Suit donated by Jansma family</a:t>
            </a:r>
          </a:p>
          <a:p>
            <a:r>
              <a:rPr lang="en-US" dirty="0"/>
              <a:t>Reconstruction Team Approved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A1CA5-E00C-7F0A-D4E1-6F75A6CB3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52" y="6693415"/>
            <a:ext cx="2311451" cy="2129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13DC9-5AC7-3326-F771-8045D4DE0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2" y="4862163"/>
            <a:ext cx="2129652" cy="2230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C2CFE2-5A2C-C450-8C00-6B3EEC3F6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43" y="2319686"/>
            <a:ext cx="4391721" cy="2397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203FA-7DE0-F6E6-07D2-F3FF96148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0" b="9535"/>
          <a:stretch/>
        </p:blipFill>
        <p:spPr>
          <a:xfrm>
            <a:off x="2999678" y="3980986"/>
            <a:ext cx="3152853" cy="1750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1A53C-2D87-5004-A012-F673626221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3" b="27780"/>
          <a:stretch/>
        </p:blipFill>
        <p:spPr>
          <a:xfrm>
            <a:off x="4208348" y="5453476"/>
            <a:ext cx="2311450" cy="1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285" y="2861067"/>
            <a:ext cx="2940924" cy="1568505"/>
          </a:xfrm>
        </p:spPr>
        <p:txBody>
          <a:bodyPr/>
          <a:lstStyle/>
          <a:p>
            <a:r>
              <a:rPr lang="en-US" dirty="0"/>
              <a:t>october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00" y="4429572"/>
            <a:ext cx="6065209" cy="23719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10.13.23 Bash for the Blue &amp; Camo 2 and present award to CEO Staci Goveia</a:t>
            </a:r>
          </a:p>
          <a:p>
            <a:r>
              <a:rPr lang="en-US" dirty="0"/>
              <a:t>Fire Department Open House</a:t>
            </a:r>
          </a:p>
          <a:p>
            <a:r>
              <a:rPr lang="en-US" dirty="0"/>
              <a:t>10.24.23 Coffee with a Cop</a:t>
            </a:r>
          </a:p>
          <a:p>
            <a:r>
              <a:rPr lang="en-US" dirty="0"/>
              <a:t>10.25.23 Lifesaving Awards: Officer McDowell (#44), Officer Dills (#53), Officer Kamstra (#54) and Officer Powell (#58)</a:t>
            </a:r>
          </a:p>
          <a:p>
            <a:r>
              <a:rPr lang="en-US" dirty="0"/>
              <a:t>Drug Take Back Program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0937E-E685-BBD4-D31E-FE4968D51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7" r="2878" b="9415"/>
          <a:stretch/>
        </p:blipFill>
        <p:spPr>
          <a:xfrm>
            <a:off x="2587084" y="292407"/>
            <a:ext cx="4063154" cy="2516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5B572-2383-C252-C89A-33649815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7" y="2578008"/>
            <a:ext cx="1364702" cy="1766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42A224-1CB4-EF10-B85A-9527A84A7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28" y="6956548"/>
            <a:ext cx="1962150" cy="1962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5D90D4-8A73-F0A1-31B0-D879B08A1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7" y="6970907"/>
            <a:ext cx="1962150" cy="1962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120FD6-4840-4F1C-C42B-FA80BDFC3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087" y="6970907"/>
            <a:ext cx="1962150" cy="1962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B6A0C-FF80-B56F-C997-83C1F50389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7" y="446427"/>
            <a:ext cx="2017612" cy="1962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2BD40-C70E-10D5-8FF0-15042E8015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/>
          <a:stretch/>
        </p:blipFill>
        <p:spPr>
          <a:xfrm>
            <a:off x="1878711" y="2585189"/>
            <a:ext cx="1765574" cy="17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41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" y="177184"/>
            <a:ext cx="3366614" cy="747508"/>
          </a:xfrm>
        </p:spPr>
        <p:txBody>
          <a:bodyPr/>
          <a:lstStyle/>
          <a:p>
            <a:r>
              <a:rPr lang="en-US" dirty="0"/>
              <a:t>November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12" y="756356"/>
            <a:ext cx="2840160" cy="173397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11.17.23 Officer Stolarz graduates Academy</a:t>
            </a:r>
          </a:p>
          <a:p>
            <a:pPr algn="ctr"/>
            <a:r>
              <a:rPr lang="en-US" dirty="0"/>
              <a:t>11.18.23 Parade of Lights</a:t>
            </a:r>
          </a:p>
          <a:p>
            <a:pPr algn="ctr"/>
            <a:r>
              <a:rPr lang="en-US" dirty="0"/>
              <a:t>11.29.23 K9 Johnny receives ballistic vest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3066EA-AFF6-54A7-5C14-269CD26C8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7637" r="17933" b="29068"/>
          <a:stretch/>
        </p:blipFill>
        <p:spPr>
          <a:xfrm>
            <a:off x="349812" y="6814168"/>
            <a:ext cx="2865659" cy="20596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3CBEC8-296F-96DA-C3A6-6B3A249894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984" r="51220" b="51176"/>
          <a:stretch/>
        </p:blipFill>
        <p:spPr>
          <a:xfrm>
            <a:off x="3429000" y="177184"/>
            <a:ext cx="3313540" cy="41390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EDEB5A-3F8B-C5D3-30DE-1762F00961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r="9396" b="27919"/>
          <a:stretch/>
        </p:blipFill>
        <p:spPr>
          <a:xfrm>
            <a:off x="2083089" y="4225211"/>
            <a:ext cx="4659451" cy="20596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79BA45-A3A9-996B-B5F9-89AD9D359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t="10709"/>
          <a:stretch/>
        </p:blipFill>
        <p:spPr>
          <a:xfrm>
            <a:off x="405083" y="4672212"/>
            <a:ext cx="2617018" cy="1981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AC3F7D-A57A-F9F5-2537-60AED987E6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21799" r="6736" b="13855"/>
          <a:stretch/>
        </p:blipFill>
        <p:spPr>
          <a:xfrm>
            <a:off x="2720595" y="6129867"/>
            <a:ext cx="4021945" cy="2257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10A35C-FF2A-4C97-FEF5-CEEDBD3BB4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10" y="2382347"/>
            <a:ext cx="1859172" cy="228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9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890F5EF-D359-1555-6A56-7F2EDE333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77" t="2175" r="32195" b="10961"/>
          <a:stretch/>
        </p:blipFill>
        <p:spPr>
          <a:xfrm>
            <a:off x="256477" y="2547468"/>
            <a:ext cx="2181591" cy="2395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8A0E28-108E-F991-75F6-A5246F365E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7" y="5118409"/>
            <a:ext cx="27432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1914B7-3D92-A6ED-6B56-4BA000FB3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38" y="5122126"/>
            <a:ext cx="2520174" cy="3653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154880"/>
            <a:ext cx="5823991" cy="1768428"/>
          </a:xfrm>
        </p:spPr>
        <p:txBody>
          <a:bodyPr/>
          <a:lstStyle/>
          <a:p>
            <a:r>
              <a:rPr lang="en-US" dirty="0"/>
              <a:t>december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243" y="1445455"/>
            <a:ext cx="5005845" cy="773638"/>
          </a:xfrm>
        </p:spPr>
        <p:txBody>
          <a:bodyPr/>
          <a:lstStyle/>
          <a:p>
            <a:r>
              <a:rPr lang="en-US" dirty="0"/>
              <a:t>Taylor Ice Festival</a:t>
            </a:r>
          </a:p>
          <a:p>
            <a:r>
              <a:rPr lang="en-US" dirty="0"/>
              <a:t>Supported NWI Regional SWAT annual fundraiser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857F27-C6F2-B665-CD66-0E9990B704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0077" r="13880" b="15469"/>
          <a:stretch/>
        </p:blipFill>
        <p:spPr>
          <a:xfrm>
            <a:off x="4330722" y="2506270"/>
            <a:ext cx="2181590" cy="2395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9AE396-A07E-2B7C-73AB-FDBE920936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31" y="3187627"/>
            <a:ext cx="2768746" cy="27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56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478858"/>
            <a:ext cx="6858000" cy="1328232"/>
          </a:xfrm>
        </p:spPr>
        <p:txBody>
          <a:bodyPr/>
          <a:lstStyle/>
          <a:p>
            <a:r>
              <a:rPr lang="en-US" dirty="0"/>
              <a:t>5 YEAR REPORT COMPARISONS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2019 - 2023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0DA263-C0E7-88C5-08BC-549B73DCD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" y="1117910"/>
            <a:ext cx="52292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98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1EBB64-EA39-AFEE-A5A9-31E216DDF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" b="55109"/>
          <a:stretch/>
        </p:blipFill>
        <p:spPr>
          <a:xfrm>
            <a:off x="470796" y="1483112"/>
            <a:ext cx="5916408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INCIDENTS</a:t>
            </a:r>
          </a:p>
        </p:txBody>
      </p:sp>
    </p:spTree>
    <p:extLst>
      <p:ext uri="{BB962C8B-B14F-4D97-AF65-F5344CB8AC3E}">
        <p14:creationId xmlns:p14="http://schemas.microsoft.com/office/powerpoint/2010/main" val="1285318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ACCIDENTS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CE8C3-8666-ADE9-B3F5-FDC0C71EA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20"/>
          <a:stretch/>
        </p:blipFill>
        <p:spPr>
          <a:xfrm>
            <a:off x="493521" y="1484492"/>
            <a:ext cx="5870957" cy="70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74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ARRESTS &amp; CHARGES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B9F0F45-52A1-B906-CB7A-A240028A5B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483574"/>
              </p:ext>
            </p:extLst>
          </p:nvPr>
        </p:nvGraphicFramePr>
        <p:xfrm>
          <a:off x="401444" y="1070663"/>
          <a:ext cx="6066225" cy="7858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444" y="1070663"/>
                        <a:ext cx="6066225" cy="7858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88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CITATIONS &amp; WARNINGS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4DEBE2E-AE1E-9162-5040-7C7154E405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34867"/>
              </p:ext>
            </p:extLst>
          </p:nvPr>
        </p:nvGraphicFramePr>
        <p:xfrm>
          <a:off x="434898" y="970156"/>
          <a:ext cx="6117373" cy="7970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898" y="970156"/>
                        <a:ext cx="6117373" cy="7970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596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3138-ABCD-D6CD-E661-7376D65E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88" y="5134653"/>
            <a:ext cx="6234925" cy="1232897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2023 Year in review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08DA8F-CBCF-C4D9-CBB8-796777037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8" y="2861734"/>
            <a:ext cx="6115224" cy="200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55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1DD1F-3427-172C-A3AB-D55E8A1B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328232"/>
          </a:xfrm>
        </p:spPr>
        <p:txBody>
          <a:bodyPr/>
          <a:lstStyle/>
          <a:p>
            <a:r>
              <a:rPr lang="en-US" dirty="0"/>
              <a:t>ORDINANCE CITATIONS &amp; WARNINGS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D45120F-2C18-6B58-1DB0-DCA0474B4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474067"/>
              </p:ext>
            </p:extLst>
          </p:nvPr>
        </p:nvGraphicFramePr>
        <p:xfrm>
          <a:off x="299302" y="1003610"/>
          <a:ext cx="6246464" cy="7925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DF" r:id="rId3" imgW="0" imgH="360" progId="FoxitPhantomPDF.Document">
                  <p:embed/>
                </p:oleObj>
              </mc:Choice>
              <mc:Fallback>
                <p:oleObj name="PDF" r:id="rId3" imgW="0" imgH="360" progId="FoxitPhantomPDF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9302" y="1003610"/>
                        <a:ext cx="6246464" cy="7925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515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0DED-82A0-DA16-EC56-609F3045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170" y="333063"/>
            <a:ext cx="5975660" cy="2044932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Cedar Lake 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Police </a:t>
            </a:r>
            <a:b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Department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0D519-2285-5FD1-1157-78825B345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28" y="2377995"/>
            <a:ext cx="3169144" cy="318646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8919A0-3886-548B-8EAB-7DD14EF74E65}"/>
              </a:ext>
            </a:extLst>
          </p:cNvPr>
          <p:cNvSpPr txBox="1">
            <a:spLocks/>
          </p:cNvSpPr>
          <p:nvPr/>
        </p:nvSpPr>
        <p:spPr>
          <a:xfrm>
            <a:off x="0" y="5564456"/>
            <a:ext cx="6858000" cy="33565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cap="none" dirty="0"/>
              <a:t>ADMINISTRATION:</a:t>
            </a:r>
          </a:p>
          <a:p>
            <a:endParaRPr lang="en-US" sz="2000" cap="none" dirty="0"/>
          </a:p>
          <a:p>
            <a:r>
              <a:rPr lang="en-US" sz="2000" cap="none" dirty="0"/>
              <a:t>Chief of Police – William Fisher</a:t>
            </a:r>
          </a:p>
          <a:p>
            <a:endParaRPr lang="en-US" sz="2000" cap="none" dirty="0"/>
          </a:p>
          <a:p>
            <a:r>
              <a:rPr lang="en-US" sz="2000" cap="none" dirty="0"/>
              <a:t>Deputy Chief of Police – Carl Brittingham</a:t>
            </a:r>
          </a:p>
          <a:p>
            <a:endParaRPr lang="en-US" sz="2000" cap="none" dirty="0"/>
          </a:p>
          <a:p>
            <a:r>
              <a:rPr lang="en-US" sz="2000" cap="none" dirty="0"/>
              <a:t>Patrol Commander – Thomas Kidd</a:t>
            </a:r>
          </a:p>
          <a:p>
            <a:endParaRPr lang="en-US" sz="2000" cap="none" dirty="0"/>
          </a:p>
          <a:p>
            <a:r>
              <a:rPr lang="en-US" sz="2000" cap="none" dirty="0"/>
              <a:t>Administrative Assistant – Sarah Moore</a:t>
            </a:r>
          </a:p>
          <a:p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1711002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57999" cy="1204332"/>
          </a:xfrm>
        </p:spPr>
        <p:txBody>
          <a:bodyPr/>
          <a:lstStyle/>
          <a:p>
            <a:r>
              <a:rPr lang="en-US" dirty="0"/>
              <a:t>January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966" y="914400"/>
            <a:ext cx="3389971" cy="365759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12 hour shifts start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01.03.23 Officer Promotions Presented to Town Council: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Corporal Pennington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Corporal Sulski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Corporal Machalk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Sergeant Miller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Sergeant Godoy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Body &amp; Car Cameras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Police Social Worker Internship/Mona Garcia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01.14.23 Principles &amp; Concepts of Personal Safety community outreach education (Reserve Corporal Harry Preste)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32184-E2C3-9488-4AA8-F2F3102F5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9" y="4783873"/>
            <a:ext cx="6332820" cy="3971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6BCBF7-67F4-EA72-7C12-18F2B57A9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2" y="914401"/>
            <a:ext cx="29205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48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3EE295-FB7D-E82D-395B-5239FD7FB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r="19390" b="30427"/>
          <a:stretch/>
        </p:blipFill>
        <p:spPr>
          <a:xfrm>
            <a:off x="3735659" y="2196310"/>
            <a:ext cx="2405455" cy="381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7ACF0A-8767-37ED-1740-521BEB5B3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1" t="12783" r="4511" b="22560"/>
          <a:stretch/>
        </p:blipFill>
        <p:spPr>
          <a:xfrm>
            <a:off x="837946" y="2196310"/>
            <a:ext cx="2405455" cy="2843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10" y="0"/>
            <a:ext cx="5823991" cy="1768428"/>
          </a:xfrm>
        </p:spPr>
        <p:txBody>
          <a:bodyPr/>
          <a:lstStyle/>
          <a:p>
            <a:r>
              <a:rPr lang="en-US" dirty="0"/>
              <a:t>February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84" y="1133220"/>
            <a:ext cx="5823992" cy="784789"/>
          </a:xfrm>
        </p:spPr>
        <p:txBody>
          <a:bodyPr/>
          <a:lstStyle/>
          <a:p>
            <a:pPr algn="ctr"/>
            <a:r>
              <a:rPr lang="en-US" dirty="0"/>
              <a:t>02.21.23 Officer Sabrina Stolarz (#60) sworn 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D785F-D7CD-71C5-F9FB-E37B48D49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8" y="4823383"/>
            <a:ext cx="6135585" cy="39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2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DDCE7-0A34-CC3A-0131-388A32E1A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45" y="5598145"/>
            <a:ext cx="1962150" cy="1962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143728"/>
            <a:ext cx="5823991" cy="1439977"/>
          </a:xfrm>
        </p:spPr>
        <p:txBody>
          <a:bodyPr/>
          <a:lstStyle/>
          <a:p>
            <a:r>
              <a:rPr lang="en-US" dirty="0"/>
              <a:t>march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30" y="1398149"/>
            <a:ext cx="6268929" cy="2211897"/>
          </a:xfrm>
        </p:spPr>
        <p:txBody>
          <a:bodyPr>
            <a:normAutofit/>
          </a:bodyPr>
          <a:lstStyle/>
          <a:p>
            <a:r>
              <a:rPr lang="en-US" dirty="0"/>
              <a:t>03.04.23 Officer Kamstra, Officer King and Sergeant Miller participated in Penguin Plop</a:t>
            </a:r>
          </a:p>
          <a:p>
            <a:r>
              <a:rPr lang="en-US" dirty="0"/>
              <a:t>03.07.23 Donation Check presented to NWI NICK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5D62A-0689-B16C-944B-E5A1A9530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48" y="6605884"/>
            <a:ext cx="3421236" cy="2279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1A8F1-9D2E-7322-2478-95DD5D5F1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30" y="2874127"/>
            <a:ext cx="4799547" cy="37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7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3572"/>
            <a:ext cx="4103123" cy="1768428"/>
          </a:xfrm>
        </p:spPr>
        <p:txBody>
          <a:bodyPr/>
          <a:lstStyle/>
          <a:p>
            <a:r>
              <a:rPr lang="en-US" dirty="0"/>
              <a:t>april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65" y="4047892"/>
            <a:ext cx="3830865" cy="211518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04.14.23 Building Ground Breaking</a:t>
            </a:r>
          </a:p>
          <a:p>
            <a:r>
              <a:rPr lang="en-US" dirty="0"/>
              <a:t>04.27.23 Officer Nicholas Enyeart (#61) sworn in</a:t>
            </a:r>
          </a:p>
          <a:p>
            <a:r>
              <a:rPr lang="en-US" dirty="0"/>
              <a:t>Drug Take Back Day</a:t>
            </a:r>
          </a:p>
          <a:p>
            <a:r>
              <a:rPr lang="en-US" dirty="0"/>
              <a:t>Wellness Program, Employee Assistance Program, &amp; Peer Support Specialist all approved</a:t>
            </a:r>
          </a:p>
          <a:p>
            <a:r>
              <a:rPr lang="en-US" dirty="0"/>
              <a:t>Emergency Operations Plan Completed</a:t>
            </a:r>
          </a:p>
          <a:p>
            <a:r>
              <a:rPr lang="en-US" dirty="0"/>
              <a:t>04.19.23 Firearms Destruction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AFEE2-B16F-F2BF-98C4-6E4B6E26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65" y="240439"/>
            <a:ext cx="6553069" cy="2839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72DBB4-525C-2309-47AD-93576B8C5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58" y="6163082"/>
            <a:ext cx="4554063" cy="2740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479899-32DC-4972-56C0-8C6DE4A51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59" y="6163082"/>
            <a:ext cx="1774670" cy="27404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29ABB6-C175-FBA9-897F-C357531190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4238" r="8580" b="24147"/>
          <a:stretch/>
        </p:blipFill>
        <p:spPr>
          <a:xfrm>
            <a:off x="3902927" y="3225129"/>
            <a:ext cx="2675767" cy="28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47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648"/>
            <a:ext cx="6857999" cy="892296"/>
          </a:xfrm>
        </p:spPr>
        <p:txBody>
          <a:bodyPr/>
          <a:lstStyle/>
          <a:p>
            <a:r>
              <a:rPr lang="en-US" dirty="0"/>
              <a:t>may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34CC20-A2EB-5E7C-9717-66772EAC0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7" r="841"/>
          <a:stretch/>
        </p:blipFill>
        <p:spPr>
          <a:xfrm>
            <a:off x="170577" y="2615961"/>
            <a:ext cx="2581275" cy="156651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D23EEE-74A3-5480-C6FB-DF997D74E635}"/>
              </a:ext>
            </a:extLst>
          </p:cNvPr>
          <p:cNvSpPr txBox="1">
            <a:spLocks/>
          </p:cNvSpPr>
          <p:nvPr/>
        </p:nvSpPr>
        <p:spPr>
          <a:xfrm>
            <a:off x="323386" y="5992318"/>
            <a:ext cx="4293970" cy="29265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05.20.23 PD &amp; FD Chili Cookoff/Fundraiser for Social Worker Intern Mona Garcia</a:t>
            </a:r>
          </a:p>
          <a:p>
            <a:r>
              <a:rPr lang="en-US" dirty="0"/>
              <a:t>05.22.23 State Capitol – Stop the Bleed</a:t>
            </a:r>
          </a:p>
          <a:p>
            <a:r>
              <a:rPr lang="en-US" dirty="0"/>
              <a:t>MacArthur &amp; Red Cedars DARE Graduations</a:t>
            </a:r>
          </a:p>
          <a:p>
            <a:r>
              <a:rPr lang="en-US" dirty="0"/>
              <a:t>K9 Johnny received &amp; start of training</a:t>
            </a:r>
          </a:p>
          <a:p>
            <a:r>
              <a:rPr lang="en-US" dirty="0"/>
              <a:t>05.29.23 Memorial Day Parade/Festivities</a:t>
            </a:r>
          </a:p>
          <a:p>
            <a:r>
              <a:rPr lang="en-US" dirty="0"/>
              <a:t>05.30.23 District 1 Law Enforcement Awards Ceremony: Recognition to Corporal Pennington (#51)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955D51-B2FB-36F2-2187-D4ADBA781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50" y="5992318"/>
            <a:ext cx="2115049" cy="2926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F9593D-3247-876C-7F14-B5EA79939B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22386" r="2405" b="18780"/>
          <a:stretch/>
        </p:blipFill>
        <p:spPr>
          <a:xfrm>
            <a:off x="3398654" y="4197926"/>
            <a:ext cx="3294345" cy="1611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DE9B62-A5E8-5789-E134-CCFAAD518D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7" b="25935"/>
          <a:stretch/>
        </p:blipFill>
        <p:spPr>
          <a:xfrm>
            <a:off x="165001" y="4197926"/>
            <a:ext cx="3294346" cy="16118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ED0F1C-DFBA-C0B7-A151-9992BC6F29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21"/>
          <a:stretch/>
        </p:blipFill>
        <p:spPr>
          <a:xfrm>
            <a:off x="165001" y="882088"/>
            <a:ext cx="3414540" cy="17338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2AD0A7-0BFD-1148-FAFB-5A0444BF73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65"/>
          <a:stretch/>
        </p:blipFill>
        <p:spPr>
          <a:xfrm>
            <a:off x="3579540" y="882088"/>
            <a:ext cx="3029173" cy="1749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DB199B-FBC8-FBA4-AA4B-9102E02040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/>
          <a:stretch/>
        </p:blipFill>
        <p:spPr>
          <a:xfrm>
            <a:off x="2751852" y="2563097"/>
            <a:ext cx="2088803" cy="160392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77EA38-950C-BE62-EA40-3B7F1CFFB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55" y="2578549"/>
            <a:ext cx="1768058" cy="1603925"/>
          </a:xfrm>
        </p:spPr>
      </p:pic>
    </p:spTree>
    <p:extLst>
      <p:ext uri="{BB962C8B-B14F-4D97-AF65-F5344CB8AC3E}">
        <p14:creationId xmlns:p14="http://schemas.microsoft.com/office/powerpoint/2010/main" val="241711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468573-5DAE-A522-B9E4-16A43587D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6" y="140301"/>
            <a:ext cx="2257212" cy="2257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1DF66-A64B-D0F8-BED6-D526F1D54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9" y="1551101"/>
            <a:ext cx="2564100" cy="2564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47700"/>
            <a:ext cx="3301957" cy="1116979"/>
          </a:xfrm>
        </p:spPr>
        <p:txBody>
          <a:bodyPr/>
          <a:lstStyle/>
          <a:p>
            <a:r>
              <a:rPr lang="en-US" dirty="0"/>
              <a:t>june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36" y="7036420"/>
            <a:ext cx="3412609" cy="19672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Lake Patrol: many encounters, trainings and interactions throughout the year </a:t>
            </a:r>
          </a:p>
          <a:p>
            <a:r>
              <a:rPr lang="en-US" dirty="0"/>
              <a:t>Mid-May through October – Cedar Lake Farmers Market </a:t>
            </a:r>
          </a:p>
          <a:p>
            <a:r>
              <a:rPr lang="en-US" dirty="0"/>
              <a:t>06.11.23 Provided VIPS, SWAT and K9 support along with staff volunteers for Protecting K9 Heroes 6</a:t>
            </a:r>
            <a:r>
              <a:rPr lang="en-US" baseline="30000" dirty="0"/>
              <a:t>th</a:t>
            </a:r>
            <a:r>
              <a:rPr lang="en-US" dirty="0"/>
              <a:t> Anniversary &amp; Open House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5196F8-7D14-196E-59E4-A4A1DEFB0A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b="27662"/>
          <a:stretch/>
        </p:blipFill>
        <p:spPr>
          <a:xfrm>
            <a:off x="4324488" y="140301"/>
            <a:ext cx="2416477" cy="2684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0639D3-57F6-8C71-35CB-71D293595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40" y="140301"/>
            <a:ext cx="1243414" cy="12421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2B750D-EF3D-BC3D-F24A-6EA68205BF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9" b="20298"/>
          <a:stretch/>
        </p:blipFill>
        <p:spPr>
          <a:xfrm>
            <a:off x="2712136" y="3795966"/>
            <a:ext cx="3858321" cy="26307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841011-1774-7792-D814-3DBC1100C8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4" r="8130"/>
          <a:stretch/>
        </p:blipFill>
        <p:spPr>
          <a:xfrm>
            <a:off x="545478" y="4179725"/>
            <a:ext cx="2056760" cy="2435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C7B8F5-3FA5-CD57-A7EC-E397D1A029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t="29960" r="15121" b="28587"/>
          <a:stretch/>
        </p:blipFill>
        <p:spPr>
          <a:xfrm>
            <a:off x="3671139" y="6496422"/>
            <a:ext cx="2899318" cy="2313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8CE2A9-CBF7-19C8-5EF3-462EA90DB2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/>
          <a:stretch/>
        </p:blipFill>
        <p:spPr>
          <a:xfrm>
            <a:off x="2946126" y="2024949"/>
            <a:ext cx="1862254" cy="23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7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E349-1D76-4A1C-D84F-56DCC654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0934"/>
            <a:ext cx="4527295" cy="926694"/>
          </a:xfrm>
        </p:spPr>
        <p:txBody>
          <a:bodyPr/>
          <a:lstStyle/>
          <a:p>
            <a:r>
              <a:rPr lang="en-US" dirty="0"/>
              <a:t>july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9530-1826-53D5-25B8-149C1AA3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09686"/>
            <a:ext cx="4527295" cy="92669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b="1" dirty="0"/>
              <a:t>SUMMERFEST &amp; Parades</a:t>
            </a:r>
            <a:endParaRPr lang="en-US" dirty="0"/>
          </a:p>
          <a:p>
            <a:pPr algn="ctr"/>
            <a:r>
              <a:rPr lang="en-US" dirty="0"/>
              <a:t>Hiring of Crossing Guards Burns &amp; Lang</a:t>
            </a:r>
          </a:p>
          <a:p>
            <a:pPr algn="ctr"/>
            <a:r>
              <a:rPr lang="en-US" dirty="0"/>
              <a:t>Defensive Tactics Team Hike &amp;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D22EE-9C55-09AD-A680-6538D5C627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7"/>
          <a:stretch/>
        </p:blipFill>
        <p:spPr>
          <a:xfrm>
            <a:off x="951152" y="107647"/>
            <a:ext cx="4955696" cy="1993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622314-0FE5-B937-D6DE-F343B216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14878" r="27920" b="23415"/>
          <a:stretch/>
        </p:blipFill>
        <p:spPr>
          <a:xfrm>
            <a:off x="381887" y="6524113"/>
            <a:ext cx="1649619" cy="2460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237226-8273-6AC9-7FEE-CCA78A5A2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4160798"/>
            <a:ext cx="3302496" cy="2237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37A109-956C-B9B7-A0DD-81681922AB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2" r="267"/>
          <a:stretch/>
        </p:blipFill>
        <p:spPr>
          <a:xfrm>
            <a:off x="2180063" y="6524113"/>
            <a:ext cx="4559797" cy="24602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A52036-0364-6161-F517-080A0A4F7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7" y="4160798"/>
            <a:ext cx="2896572" cy="2237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F94CB4-9E2B-A429-D0DD-D77637809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295" y="2227718"/>
            <a:ext cx="2182239" cy="18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450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1798</TotalTime>
  <Words>508</Words>
  <Application>Microsoft Office PowerPoint</Application>
  <PresentationFormat>Letter Paper (8.5x11 in)</PresentationFormat>
  <Paragraphs>81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Bookman Old Style</vt:lpstr>
      <vt:lpstr>Calibri</vt:lpstr>
      <vt:lpstr>Rockwell</vt:lpstr>
      <vt:lpstr>Damask</vt:lpstr>
      <vt:lpstr>PDF</vt:lpstr>
      <vt:lpstr>Cedar Lake  Police  Department        2023 Year in Review  &amp; 5 Year Report</vt:lpstr>
      <vt:lpstr>2023 Year in review</vt:lpstr>
      <vt:lpstr>January 2023</vt:lpstr>
      <vt:lpstr>February 2023</vt:lpstr>
      <vt:lpstr>march 2023</vt:lpstr>
      <vt:lpstr>april 2023</vt:lpstr>
      <vt:lpstr>may 2023</vt:lpstr>
      <vt:lpstr>june 2023</vt:lpstr>
      <vt:lpstr>july 2023</vt:lpstr>
      <vt:lpstr>august 2023</vt:lpstr>
      <vt:lpstr>september 2023</vt:lpstr>
      <vt:lpstr>october 2023</vt:lpstr>
      <vt:lpstr>November 2023</vt:lpstr>
      <vt:lpstr>december 2023</vt:lpstr>
      <vt:lpstr>5 YEAR REPORT COMPARISONS  2019 - 2023</vt:lpstr>
      <vt:lpstr>INCIDENTS</vt:lpstr>
      <vt:lpstr>ACCIDENTS</vt:lpstr>
      <vt:lpstr>ARRESTS &amp; CHARGES</vt:lpstr>
      <vt:lpstr>CITATIONS &amp; WARNINGS</vt:lpstr>
      <vt:lpstr>ORDINANCE CITATIONS &amp; WARNINGS</vt:lpstr>
      <vt:lpstr>Cedar Lake  Police  Department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Cedar Lake  Police  Department        2023 Year in Review  &amp; 5 Year Report</dc:title>
  <dc:creator>Sarah Moore</dc:creator>
  <cp:lastModifiedBy>Cliff Wroe</cp:lastModifiedBy>
  <cp:revision>32</cp:revision>
  <dcterms:created xsi:type="dcterms:W3CDTF">2024-01-10T14:45:41Z</dcterms:created>
  <dcterms:modified xsi:type="dcterms:W3CDTF">2025-01-23T12:18:53Z</dcterms:modified>
</cp:coreProperties>
</file>