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28.jpeg" ContentType="image/jpeg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17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emf" ContentType="image/x-emf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emf" ContentType="image/x-e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AFE467-0782-46F0-8A9D-50CF7E92E2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5015EF-7E58-4104-A65A-E13F3ECEBF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4756498-C2F8-4933-8ACE-0E0BEF8EE5D1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14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069BA09-3C69-420B-9161-15F03846BC07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4.e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e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006560"/>
            <a:ext cx="9142920" cy="481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5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br>
              <a:rPr sz="4000"/>
            </a:br>
            <a:br>
              <a:rPr sz="4500"/>
            </a:br>
            <a:r>
              <a:rPr b="1" lang="en-US" sz="4500" strike="noStrike" u="none">
                <a:solidFill>
                  <a:schemeClr val="lt1"/>
                </a:solidFill>
                <a:uFillTx/>
                <a:latin typeface="Times New Roman"/>
              </a:rPr>
              <a:t>Pay 2025 Budget Introduction</a:t>
            </a:r>
            <a:br>
              <a:rPr sz="4500"/>
            </a:br>
            <a:br>
              <a:rPr sz="4500"/>
            </a:b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Presented by: </a:t>
            </a:r>
            <a:br>
              <a:rPr sz="2000"/>
            </a:b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O.W. Krohn &amp; Associates LLP</a:t>
            </a:r>
            <a:br>
              <a:rPr sz="2000"/>
            </a:b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Corby Thompson, CPA</a:t>
            </a:r>
            <a:br>
              <a:rPr sz="2000"/>
            </a:b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cthompson@owkcpa.com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234800" y="1343880"/>
            <a:ext cx="10105920" cy="505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lt1"/>
                </a:solidFill>
                <a:uFillTx/>
                <a:latin typeface="Times New Roman"/>
              </a:rPr>
              <a:t>APPROPRIATIONS – MVH and LRS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800" strike="noStrike" u="none">
                <a:solidFill>
                  <a:schemeClr val="lt1"/>
                </a:solidFill>
                <a:uFillTx/>
                <a:latin typeface="Times New Roman"/>
              </a:rPr>
              <a:t>Public Works Salaries and Wages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100" strike="noStrike" u="none">
                <a:solidFill>
                  <a:schemeClr val="lt1"/>
                </a:solidFill>
                <a:uFillTx/>
                <a:latin typeface="Times New Roman"/>
              </a:rPr>
              <a:t>Primarily COL adjustments of 3% for public works employees</a:t>
            </a:r>
            <a:endParaRPr b="0" lang="en-US" sz="21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100" strike="noStrike" u="none">
                <a:solidFill>
                  <a:schemeClr val="lt1"/>
                </a:solidFill>
                <a:uFillTx/>
                <a:latin typeface="Times New Roman"/>
              </a:rPr>
              <a:t>Additional utility employees are proposed with 25% allocated to MVH</a:t>
            </a:r>
            <a:endParaRPr b="0" lang="en-US" sz="21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900" strike="noStrike" u="none">
                <a:solidFill>
                  <a:schemeClr val="lt1"/>
                </a:solidFill>
                <a:uFillTx/>
                <a:latin typeface="Times New Roman"/>
              </a:rPr>
              <a:t>One sewer and one water (both with 25% allocated to MVH)</a:t>
            </a:r>
            <a:endParaRPr b="0" lang="en-US" sz="19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MVH budget increased by approximately $37,000 or 4.2%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Primarily for additional employee allocations, vehicle maintenance and training appropriation increases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LRS budget increased by $60,000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Additional equipment and vehicle capital outlays are provided as cash reserves continue to increase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5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76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7" name="Picture 2" descr="Pothole Patrol — Report and see NJ potholes here"/>
          <p:cNvPicPr/>
          <p:nvPr/>
        </p:nvPicPr>
        <p:blipFill>
          <a:blip r:embed="rId2"/>
          <a:stretch/>
        </p:blipFill>
        <p:spPr>
          <a:xfrm>
            <a:off x="150480" y="5504040"/>
            <a:ext cx="1495080" cy="99468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4" descr="Multiple Asheville paving projects get under way this spring | The City of  Asheville"/>
          <p:cNvPicPr/>
          <p:nvPr/>
        </p:nvPicPr>
        <p:blipFill>
          <a:blip r:embed="rId3"/>
          <a:stretch/>
        </p:blipFill>
        <p:spPr>
          <a:xfrm>
            <a:off x="215280" y="2600640"/>
            <a:ext cx="1495080" cy="110124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8" descr="Public Works - CITY OF NEEDLES, CALIFORNIA (Official Muncipality Site)"/>
          <p:cNvPicPr/>
          <p:nvPr/>
        </p:nvPicPr>
        <p:blipFill>
          <a:blip r:embed="rId4"/>
          <a:stretch/>
        </p:blipFill>
        <p:spPr>
          <a:xfrm>
            <a:off x="9602640" y="1343880"/>
            <a:ext cx="1495080" cy="149508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4" descr=""/>
          <p:cNvPicPr/>
          <p:nvPr/>
        </p:nvPicPr>
        <p:blipFill>
          <a:blip r:embed="rId5"/>
          <a:stretch/>
        </p:blipFill>
        <p:spPr>
          <a:xfrm>
            <a:off x="10014120" y="3234960"/>
            <a:ext cx="1885320" cy="105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150480" y="1425960"/>
            <a:ext cx="8795520" cy="543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lt1"/>
                </a:solidFill>
                <a:uFillTx/>
                <a:latin typeface="Times New Roman"/>
              </a:rPr>
              <a:t>APPROPRIATIONS – Cumulative Funds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CCD – Serves as Capital Equipment Replacement Fund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100" strike="noStrike" u="none">
                <a:solidFill>
                  <a:schemeClr val="lt1"/>
                </a:solidFill>
                <a:uFillTx/>
                <a:latin typeface="Times New Roman"/>
              </a:rPr>
              <a:t>Appropriations of $175,800 for current police vehicle needs</a:t>
            </a:r>
            <a:endParaRPr b="0" lang="en-US" sz="21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900" strike="noStrike" u="none">
                <a:solidFill>
                  <a:schemeClr val="lt1"/>
                </a:solidFill>
                <a:uFillTx/>
                <a:latin typeface="Times New Roman"/>
              </a:rPr>
              <a:t>For current police vehicle leases</a:t>
            </a:r>
            <a:endParaRPr b="0" lang="en-US" sz="19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900" strike="noStrike" u="none">
                <a:solidFill>
                  <a:schemeClr val="lt1"/>
                </a:solidFill>
                <a:uFillTx/>
                <a:latin typeface="Times New Roman"/>
              </a:rPr>
              <a:t>Additional police vehicle purchases require alternative funding</a:t>
            </a:r>
            <a:endParaRPr b="0" lang="en-US" sz="19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100" strike="noStrike" u="none">
                <a:solidFill>
                  <a:schemeClr val="lt1"/>
                </a:solidFill>
                <a:uFillTx/>
                <a:latin typeface="Times New Roman"/>
              </a:rPr>
              <a:t>Appropriations for current fire vehicle and equipment leases</a:t>
            </a:r>
            <a:endParaRPr b="0" lang="en-US" sz="21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900" strike="noStrike" u="none">
                <a:solidFill>
                  <a:schemeClr val="lt1"/>
                </a:solidFill>
                <a:uFillTx/>
                <a:latin typeface="Times New Roman"/>
              </a:rPr>
              <a:t>Fire truck, ambulance and related equipment leases</a:t>
            </a:r>
            <a:endParaRPr b="0" lang="en-US" sz="19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100" strike="noStrike" u="none">
                <a:solidFill>
                  <a:schemeClr val="lt1"/>
                </a:solidFill>
                <a:uFillTx/>
                <a:latin typeface="Times New Roman"/>
              </a:rPr>
              <a:t>Public works allowance of $240,000 provided</a:t>
            </a:r>
            <a:endParaRPr b="0" lang="en-US" sz="21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900" strike="noStrike" u="none">
                <a:solidFill>
                  <a:schemeClr val="lt1"/>
                </a:solidFill>
                <a:uFillTx/>
                <a:latin typeface="Times New Roman"/>
              </a:rPr>
              <a:t>Deteriorating equipment has caused significant needs</a:t>
            </a:r>
            <a:endParaRPr b="0" lang="en-US" sz="19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900" strike="noStrike" u="none">
                <a:solidFill>
                  <a:schemeClr val="lt1"/>
                </a:solidFill>
                <a:uFillTx/>
                <a:latin typeface="Times New Roman"/>
              </a:rPr>
              <a:t>LRS appropriations are available as well</a:t>
            </a:r>
            <a:endParaRPr b="0" lang="en-US" sz="19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CCI budget has no major changes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IT, software and computer equipment are budgeted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3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84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5" name="Picture 2" descr="Town of Cedar Lake Police Dept., 7408 Constitution Ave, Cedar Lake, IN  46303, USA"/>
          <p:cNvPicPr/>
          <p:nvPr/>
        </p:nvPicPr>
        <p:blipFill>
          <a:blip r:embed="rId2"/>
          <a:stretch/>
        </p:blipFill>
        <p:spPr>
          <a:xfrm>
            <a:off x="8946720" y="2659680"/>
            <a:ext cx="2495520" cy="140328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6" descr="Fire Department – Town of Cedar Lake"/>
          <p:cNvPicPr/>
          <p:nvPr/>
        </p:nvPicPr>
        <p:blipFill>
          <a:blip r:embed="rId3"/>
          <a:stretch/>
        </p:blipFill>
        <p:spPr>
          <a:xfrm>
            <a:off x="8946720" y="4063680"/>
            <a:ext cx="2657160" cy="143928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4" descr=""/>
          <p:cNvPicPr/>
          <p:nvPr/>
        </p:nvPicPr>
        <p:blipFill>
          <a:blip r:embed="rId4"/>
          <a:stretch/>
        </p:blipFill>
        <p:spPr>
          <a:xfrm>
            <a:off x="8946720" y="1715760"/>
            <a:ext cx="2859120" cy="94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306000" y="1343880"/>
            <a:ext cx="10785960" cy="505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lt1"/>
                </a:solidFill>
                <a:uFillTx/>
                <a:latin typeface="Times New Roman"/>
              </a:rPr>
              <a:t>APPROPRIATIONS – Local Income Tax Funds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CEDIT (LIT – Economic Development)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2015 Road Bond; final maturity in 2025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Significant increases for one-off or periodic reports, such as road impact or other major engineering/consulting studies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Potential for additional bond for payment of road improvements with current and estimated CEDIT distributions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LOIT Public Safety (LIT – Public Safety)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Pays major portion of PSAP contract - $375,000 budgeted for 2025 (increase of $100k)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800" strike="noStrike" u="none">
                <a:solidFill>
                  <a:schemeClr val="lt1"/>
                </a:solidFill>
                <a:uFillTx/>
                <a:latin typeface="Times New Roman"/>
              </a:rPr>
              <a:t>Depending on Town needs, amounts can be reallocated for additional public safety wages or capital needs if cashflow allows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$150,000 of PSAP contract also budgeted in General Fund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0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91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2" name="Picture 2" descr="Dispatch | Fremont Police Department, CA"/>
          <p:cNvPicPr/>
          <p:nvPr/>
        </p:nvPicPr>
        <p:blipFill>
          <a:blip r:embed="rId2"/>
          <a:stretch/>
        </p:blipFill>
        <p:spPr>
          <a:xfrm>
            <a:off x="10486800" y="3871440"/>
            <a:ext cx="1642680" cy="102924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4" descr="Plans unveiled for 70-acre mixed use development along Fire Tower Road |  The Daily Tribune News"/>
          <p:cNvPicPr/>
          <p:nvPr/>
        </p:nvPicPr>
        <p:blipFill>
          <a:blip r:embed="rId3"/>
          <a:stretch/>
        </p:blipFill>
        <p:spPr>
          <a:xfrm>
            <a:off x="9677160" y="1279800"/>
            <a:ext cx="1995840" cy="149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425960"/>
            <a:ext cx="10514520" cy="505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lt1"/>
                </a:solidFill>
                <a:uFillTx/>
                <a:latin typeface="Times New Roman"/>
              </a:rPr>
              <a:t>APPROPRIATIONS – Other Funds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Casino Gaming Fund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Miscellaneous professional services and improvements budgeted (~$50k)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Per sustain plan, funds are to build for future capital needs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Debt Service Funds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Debt service funds are budgeted based on their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9144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	</a:t>
            </a: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amortization schedules and payments due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9144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Redevelopment General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No major changes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6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97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8" name="Picture 4" descr="Region's new Hard Rock Casino to be 'first quality all the way' | Gambling  | nwitimes.com"/>
          <p:cNvPicPr/>
          <p:nvPr/>
        </p:nvPicPr>
        <p:blipFill>
          <a:blip r:embed="rId2"/>
          <a:stretch/>
        </p:blipFill>
        <p:spPr>
          <a:xfrm>
            <a:off x="9321840" y="1208160"/>
            <a:ext cx="2565360" cy="13525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2" descr="Car Loan Amortization Calculator With Auto Amortization Schedules"/>
          <p:cNvPicPr/>
          <p:nvPr/>
        </p:nvPicPr>
        <p:blipFill>
          <a:blip r:embed="rId3"/>
          <a:stretch/>
        </p:blipFill>
        <p:spPr>
          <a:xfrm>
            <a:off x="7711920" y="3682800"/>
            <a:ext cx="1975680" cy="174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1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02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529560" y="1208160"/>
            <a:ext cx="10833480" cy="555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p2024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5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06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7" name="Rectangle 8"/>
          <p:cNvSpPr/>
          <p:nvPr/>
        </p:nvSpPr>
        <p:spPr>
          <a:xfrm>
            <a:off x="1419840" y="2967480"/>
            <a:ext cx="9516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en-US" sz="5400" strike="noStrike" u="none">
                <a:solidFill>
                  <a:schemeClr val="lt1"/>
                </a:solidFill>
                <a:uFillTx/>
                <a:latin typeface="Times New Roman"/>
              </a:rPr>
              <a:t>Questions/comments/discussion?</a:t>
            </a:r>
            <a:endParaRPr b="0" lang="en-US" sz="5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8" name="Picture 2" descr="Town of Cedar Lake"/>
          <p:cNvPicPr/>
          <p:nvPr/>
        </p:nvPicPr>
        <p:blipFill>
          <a:blip r:embed="rId2"/>
          <a:stretch/>
        </p:blipFill>
        <p:spPr>
          <a:xfrm>
            <a:off x="10331280" y="1152000"/>
            <a:ext cx="1792800" cy="1915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9" name="Table 2"/>
          <p:cNvGraphicFramePr/>
          <p:nvPr/>
        </p:nvGraphicFramePr>
        <p:xfrm>
          <a:off x="150480" y="1343880"/>
          <a:ext cx="10173960" cy="5186160"/>
        </p:xfrm>
        <a:graphic>
          <a:graphicData uri="http://schemas.openxmlformats.org/drawingml/2006/table">
            <a:tbl>
              <a:tblPr/>
              <a:tblGrid>
                <a:gridCol w="1780560"/>
                <a:gridCol w="117360"/>
                <a:gridCol w="1281600"/>
                <a:gridCol w="117360"/>
                <a:gridCol w="1281600"/>
                <a:gridCol w="117360"/>
                <a:gridCol w="1281600"/>
                <a:gridCol w="117360"/>
                <a:gridCol w="1281600"/>
                <a:gridCol w="117360"/>
                <a:gridCol w="1281600"/>
                <a:gridCol w="117360"/>
                <a:gridCol w="1281600"/>
              </a:tblGrid>
              <a:tr h="291240">
                <a:tc gridSpan="13"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SUMMARY OF SELECT FUND CASH BALANCES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Fund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6/30/2024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12/31/2023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12/31/2022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12/31/2021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12/31/2020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12/31/2019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 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General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4,149,543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4,361,543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5,076,767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4,787,348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3,158,900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1,971,180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MVH </a:t>
                      </a:r>
                      <a:r>
                        <a:rPr b="1" lang="en-US" sz="12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(&amp; MVH Restr.)</a:t>
                      </a:r>
                      <a:endParaRPr b="0" lang="en-US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957,325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861,575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578,388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422,107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334,570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376,311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LRS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744,536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666,230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548,351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397,051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290,817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196,590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CCD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397,325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484,786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414,960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383,756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338,149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278,328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CCI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36,232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35,181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29,327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20,202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15,416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13,291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CEDIT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787,110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640,939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532,147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754,196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624,532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469,480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196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LOIT Public Safety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295,466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199,068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137,143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121,515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98,345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45,474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Casino Gaming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147,590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179,784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107,447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220,383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232,340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226,527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Redev Gen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119,779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106,533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91,570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54,372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19,579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11,263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4440"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 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 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 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 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 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 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</a:tr>
              <a:tr h="34524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Totals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7,634,906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7,535,639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7,516,100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7,160,930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5,112,648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3,588,444 </a:t>
                      </a:r>
                      <a:endParaRPr b="0" lang="en-US" sz="16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62320" y="1425960"/>
            <a:ext cx="8216640" cy="505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lt1"/>
                </a:solidFill>
                <a:uFillTx/>
                <a:latin typeface="Times New Roman"/>
              </a:rPr>
              <a:t>REVENUES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Mostly given, maximized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Property Tax Levies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800" strike="noStrike" u="none">
                <a:solidFill>
                  <a:schemeClr val="lt1"/>
                </a:solidFill>
                <a:uFillTx/>
                <a:latin typeface="Times New Roman"/>
              </a:rPr>
              <a:t>2025 three-year growth appeal</a:t>
            </a: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Local income taxes </a:t>
            </a:r>
            <a:r>
              <a:rPr b="1" lang="en-US" sz="1200" strike="noStrike" u="none">
                <a:solidFill>
                  <a:schemeClr val="lt1"/>
                </a:solidFill>
                <a:uFillTx/>
                <a:latin typeface="Times New Roman"/>
              </a:rPr>
              <a:t>(increased in comparison to ‘24 due to levy increases and county growth)</a:t>
            </a:r>
            <a:endParaRPr b="0" lang="en-US" sz="1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Public works revs – MVH and LRS distributions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Other miscellaneous income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Increased planning, zoning and building fees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Allows Town to prepare for growth and impacts of increasing population and required services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Primary reason for increased cash balances; however, cash outflows may occur as service requirements precedes related levy and revenue adjustment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3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4" name="Picture 4" descr=""/>
          <p:cNvPicPr/>
          <p:nvPr/>
        </p:nvPicPr>
        <p:blipFill>
          <a:blip r:embed="rId2"/>
          <a:stretch/>
        </p:blipFill>
        <p:spPr>
          <a:xfrm>
            <a:off x="8780040" y="1606320"/>
            <a:ext cx="2664720" cy="1873440"/>
          </a:xfrm>
          <a:prstGeom prst="rect">
            <a:avLst/>
          </a:prstGeom>
          <a:ln w="0">
            <a:noFill/>
          </a:ln>
        </p:spPr>
      </p:pic>
      <p:pic>
        <p:nvPicPr>
          <p:cNvPr id="25" name="Picture 6" descr="Lake County Government Center, Crown Point."/>
          <p:cNvPicPr/>
          <p:nvPr/>
        </p:nvPicPr>
        <p:blipFill>
          <a:blip r:embed="rId3"/>
          <a:stretch/>
        </p:blipFill>
        <p:spPr>
          <a:xfrm>
            <a:off x="8780040" y="3750840"/>
            <a:ext cx="2848680" cy="160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8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" name="Arrow: Up 11"/>
          <p:cNvSpPr/>
          <p:nvPr/>
        </p:nvSpPr>
        <p:spPr>
          <a:xfrm rot="2700000">
            <a:off x="10323000" y="1830960"/>
            <a:ext cx="253080" cy="6094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30" name="Picture 2" descr=""/>
          <p:cNvPicPr/>
          <p:nvPr/>
        </p:nvPicPr>
        <p:blipFill>
          <a:blip r:embed="rId2"/>
          <a:stretch/>
        </p:blipFill>
        <p:spPr>
          <a:xfrm>
            <a:off x="569880" y="5415120"/>
            <a:ext cx="1655280" cy="1241280"/>
          </a:xfrm>
          <a:prstGeom prst="rect">
            <a:avLst/>
          </a:prstGeom>
          <a:ln w="0">
            <a:noFill/>
          </a:ln>
        </p:spPr>
      </p:pic>
      <p:sp>
        <p:nvSpPr>
          <p:cNvPr id="31" name="TextBox 2"/>
          <p:cNvSpPr/>
          <p:nvPr/>
        </p:nvSpPr>
        <p:spPr>
          <a:xfrm>
            <a:off x="645840" y="1442880"/>
            <a:ext cx="9313920" cy="9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200" strike="noStrike" u="none">
                <a:solidFill>
                  <a:schemeClr val="lt1"/>
                </a:solidFill>
                <a:uFillTx/>
                <a:latin typeface="Times New Roman"/>
              </a:rPr>
              <a:t>Qualified for Three-Year Growth Appeal - $423,411</a:t>
            </a: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1600" strike="noStrike" u="none">
                <a:solidFill>
                  <a:schemeClr val="lt1"/>
                </a:solidFill>
                <a:uFillTx/>
                <a:latin typeface="Times New Roman"/>
              </a:rPr>
              <a:t>Recurring revenues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1600" strike="noStrike" u="none">
                <a:solidFill>
                  <a:schemeClr val="lt1"/>
                </a:solidFill>
                <a:uFillTx/>
                <a:latin typeface="Times New Roman"/>
              </a:rPr>
              <a:t>To fund IT department and public safety wage increases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" name="TextBox 12"/>
          <p:cNvSpPr/>
          <p:nvPr/>
        </p:nvSpPr>
        <p:spPr>
          <a:xfrm>
            <a:off x="10756080" y="1827720"/>
            <a:ext cx="10576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Times New Roman"/>
              </a:rPr>
              <a:t>As CNAV goes up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" name="TextBox 14"/>
          <p:cNvSpPr/>
          <p:nvPr/>
        </p:nvSpPr>
        <p:spPr>
          <a:xfrm>
            <a:off x="10756080" y="2659680"/>
            <a:ext cx="1484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lt1"/>
                </a:solidFill>
                <a:uFillTx/>
                <a:latin typeface="Times New Roman"/>
              </a:rPr>
              <a:t>Property tax rates go down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4" name="Picture 6" descr=""/>
          <p:cNvPicPr/>
          <p:nvPr/>
        </p:nvPicPr>
        <p:blipFill>
          <a:blip r:embed="rId3"/>
          <a:stretch/>
        </p:blipFill>
        <p:spPr>
          <a:xfrm>
            <a:off x="2448360" y="5407560"/>
            <a:ext cx="2219400" cy="1248840"/>
          </a:xfrm>
          <a:prstGeom prst="rect">
            <a:avLst/>
          </a:prstGeom>
          <a:ln w="0">
            <a:noFill/>
          </a:ln>
        </p:spPr>
      </p:pic>
      <p:pic>
        <p:nvPicPr>
          <p:cNvPr id="35" name="Picture 9" descr=""/>
          <p:cNvPicPr/>
          <p:nvPr/>
        </p:nvPicPr>
        <p:blipFill>
          <a:blip r:embed="rId4"/>
          <a:stretch/>
        </p:blipFill>
        <p:spPr>
          <a:xfrm>
            <a:off x="4988880" y="5197680"/>
            <a:ext cx="1458720" cy="1458720"/>
          </a:xfrm>
          <a:prstGeom prst="rect">
            <a:avLst/>
          </a:prstGeom>
          <a:ln w="0">
            <a:noFill/>
          </a:ln>
        </p:spPr>
      </p:pic>
      <p:pic>
        <p:nvPicPr>
          <p:cNvPr id="36" name="Picture 16" descr=""/>
          <p:cNvPicPr/>
          <p:nvPr/>
        </p:nvPicPr>
        <p:blipFill>
          <a:blip r:embed="rId5"/>
          <a:stretch/>
        </p:blipFill>
        <p:spPr>
          <a:xfrm>
            <a:off x="6760440" y="5415120"/>
            <a:ext cx="2208960" cy="1241280"/>
          </a:xfrm>
          <a:prstGeom prst="rect">
            <a:avLst/>
          </a:prstGeom>
          <a:ln w="0">
            <a:noFill/>
          </a:ln>
        </p:spPr>
      </p:pic>
      <p:sp>
        <p:nvSpPr>
          <p:cNvPr id="37" name="Arrow: Up 7"/>
          <p:cNvSpPr/>
          <p:nvPr/>
        </p:nvSpPr>
        <p:spPr>
          <a:xfrm rot="8023200">
            <a:off x="10321200" y="2636280"/>
            <a:ext cx="253080" cy="6094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38" name="TextBox 8"/>
          <p:cNvSpPr/>
          <p:nvPr/>
        </p:nvSpPr>
        <p:spPr>
          <a:xfrm>
            <a:off x="10343520" y="3416400"/>
            <a:ext cx="178596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Growth appeal is to allow operating levy to adjust in proportion to CNAV increase which allows the operating tax rate to keep level in the long-run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graphicFrame>
        <p:nvGraphicFramePr>
          <p:cNvPr id="39" name="Table 10"/>
          <p:cNvGraphicFramePr/>
          <p:nvPr/>
        </p:nvGraphicFramePr>
        <p:xfrm>
          <a:off x="569880" y="2747520"/>
          <a:ext cx="9167400" cy="2777040"/>
        </p:xfrm>
        <a:graphic>
          <a:graphicData uri="http://schemas.openxmlformats.org/drawingml/2006/table">
            <a:tbl>
              <a:tblPr/>
              <a:tblGrid>
                <a:gridCol w="866160"/>
                <a:gridCol w="126720"/>
                <a:gridCol w="1827360"/>
                <a:gridCol w="126720"/>
                <a:gridCol w="1535400"/>
                <a:gridCol w="126720"/>
                <a:gridCol w="1839960"/>
                <a:gridCol w="126720"/>
                <a:gridCol w="1627560"/>
                <a:gridCol w="964440"/>
              </a:tblGrid>
              <a:tr h="32364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Year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Assessed Value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Adjusmtents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Assessed Value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Increase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ctr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23640"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2024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953,451,766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 (763,400)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$  952,688,366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1.0944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9.44%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23640"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2023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870,658,101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(122,800)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870,535,301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1.1692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16.92%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23640"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2022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744,576,738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   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-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744,576,738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1.1227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12.27%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23640"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2021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663,205,480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   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-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663,205,480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3360"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endParaRPr b="1" lang="en-US" sz="2000" strike="noStrike" u="none">
                        <a:solidFill>
                          <a:srgbClr val="000000"/>
                        </a:solidFill>
                        <a:uFillTx/>
                        <a:latin typeface="Times New Roman"/>
                      </a:endParaRPr>
                    </a:p>
                  </a:txBody>
                  <a:tcPr anchor="ctr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333360">
                <a:tc gridSpan="5"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Town three-year average growth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endParaRPr b="1" lang="en-US" sz="2000" strike="noStrike" u="none">
                        <a:solidFill>
                          <a:srgbClr val="ffffff"/>
                        </a:solidFill>
                        <a:uFillTx/>
                        <a:latin typeface="Times New Roman"/>
                      </a:endParaRPr>
                    </a:p>
                  </a:txBody>
                  <a:tcPr anchor="b" marL="9360" marR="936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           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1.1288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12.88%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2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66960" y="1332360"/>
            <a:ext cx="11842920" cy="524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838080" y="1425960"/>
            <a:ext cx="10514520" cy="505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With growth comes increased needs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7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8" name="Picture 4" descr="Cedar Lake Police Department - 2 Crime and Safety updates &amp;mdash; Nextdoor  — Nextdoor"/>
          <p:cNvPicPr/>
          <p:nvPr/>
        </p:nvPicPr>
        <p:blipFill>
          <a:blip r:embed="rId2"/>
          <a:stretch/>
        </p:blipFill>
        <p:spPr>
          <a:xfrm>
            <a:off x="150480" y="4127400"/>
            <a:ext cx="2343240" cy="23562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6" descr="Cedar Lake Fire Department Patch"/>
          <p:cNvPicPr/>
          <p:nvPr/>
        </p:nvPicPr>
        <p:blipFill>
          <a:blip r:embed="rId3"/>
          <a:stretch/>
        </p:blipFill>
        <p:spPr>
          <a:xfrm>
            <a:off x="1767960" y="2063520"/>
            <a:ext cx="2229120" cy="220536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8" descr="Public Works - CITY OF NEEDLES, CALIFORNIA (Official Muncipality Site)"/>
          <p:cNvPicPr/>
          <p:nvPr/>
        </p:nvPicPr>
        <p:blipFill>
          <a:blip r:embed="rId4"/>
          <a:stretch/>
        </p:blipFill>
        <p:spPr>
          <a:xfrm>
            <a:off x="2359800" y="3691080"/>
            <a:ext cx="3165480" cy="31654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6" descr=""/>
          <p:cNvPicPr/>
          <p:nvPr/>
        </p:nvPicPr>
        <p:blipFill>
          <a:blip r:embed="rId5"/>
          <a:stretch/>
        </p:blipFill>
        <p:spPr>
          <a:xfrm>
            <a:off x="4163040" y="2063520"/>
            <a:ext cx="3910320" cy="200016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4" descr=""/>
          <p:cNvPicPr/>
          <p:nvPr/>
        </p:nvPicPr>
        <p:blipFill>
          <a:blip r:embed="rId6"/>
          <a:stretch/>
        </p:blipFill>
        <p:spPr>
          <a:xfrm>
            <a:off x="5595480" y="4064400"/>
            <a:ext cx="3225960" cy="241920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7" descr=""/>
          <p:cNvPicPr/>
          <p:nvPr/>
        </p:nvPicPr>
        <p:blipFill>
          <a:blip r:embed="rId7"/>
          <a:stretch/>
        </p:blipFill>
        <p:spPr>
          <a:xfrm>
            <a:off x="8328600" y="2175840"/>
            <a:ext cx="3517920" cy="231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417680"/>
            <a:ext cx="11114280" cy="532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lt1"/>
                </a:solidFill>
                <a:uFillTx/>
                <a:latin typeface="Times New Roman"/>
              </a:rPr>
              <a:t>APPROPRIATIONS – General Fund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Overall, a 4.8% increase is proposed for 2025 in comparison to 2024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In general, a 3% cost-of-living adjustment has been assumed for wages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18288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800" strike="noStrike" u="none">
                <a:solidFill>
                  <a:schemeClr val="lt1"/>
                </a:solidFill>
                <a:uFillTx/>
                <a:latin typeface="Times New Roman"/>
              </a:rPr>
              <a:t>Town Administration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Clerk-Treasurer Department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Proposed increased pay for positions based on accreditations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Town Council Budget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IT Department separation to its own department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Increased health insurance premiums (7.1% budgeted)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Reductions to professional services – funding to come from other eligible funds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Planning, Zoning and Building Department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Pay reallocations to better align duties and services with civil funds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Increased appropriations for engineering and unsafe building needs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IT Department has new, separate appropriation lines based on needs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100" strike="noStrike" u="none">
                <a:solidFill>
                  <a:schemeClr val="lt1"/>
                </a:solidFill>
                <a:uFillTx/>
                <a:latin typeface="Times New Roman"/>
              </a:rPr>
              <a:t>~$150k budget for 2 staff, supplies and services (services primarily IT contracts)</a:t>
            </a:r>
            <a:endParaRPr b="0" lang="en-US" sz="21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Continued PSAP contract payment of $150,000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57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8" name="Picture 7" descr=""/>
          <p:cNvPicPr/>
          <p:nvPr/>
        </p:nvPicPr>
        <p:blipFill>
          <a:blip r:embed="rId2"/>
          <a:stretch/>
        </p:blipFill>
        <p:spPr>
          <a:xfrm>
            <a:off x="9721800" y="3191400"/>
            <a:ext cx="2230560" cy="114084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4" descr="Transitioning from Individual Contributor to Manager"/>
          <p:cNvPicPr/>
          <p:nvPr/>
        </p:nvPicPr>
        <p:blipFill>
          <a:blip r:embed="rId3"/>
          <a:stretch/>
        </p:blipFill>
        <p:spPr>
          <a:xfrm>
            <a:off x="150480" y="3279960"/>
            <a:ext cx="1873440" cy="105228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6" descr=""/>
          <p:cNvPicPr/>
          <p:nvPr/>
        </p:nvPicPr>
        <p:blipFill>
          <a:blip r:embed="rId4"/>
          <a:stretch/>
        </p:blipFill>
        <p:spPr>
          <a:xfrm>
            <a:off x="150480" y="4542840"/>
            <a:ext cx="1873440" cy="105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1566360" y="1301040"/>
            <a:ext cx="10474200" cy="529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3200" strike="noStrike" u="none">
                <a:solidFill>
                  <a:schemeClr val="lt1"/>
                </a:solidFill>
                <a:uFillTx/>
                <a:latin typeface="Times New Roman"/>
              </a:rPr>
              <a:t>APPROPRIATIONS – General Fund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600" strike="noStrike" u="none">
                <a:solidFill>
                  <a:schemeClr val="lt1"/>
                </a:solidFill>
                <a:uFillTx/>
                <a:latin typeface="Times New Roman"/>
              </a:rPr>
              <a:t>Police Department (budget increase of 6.3%)</a:t>
            </a:r>
            <a:endParaRPr b="0" lang="en-US" sz="2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lt1"/>
                </a:solidFill>
                <a:uFillTx/>
                <a:latin typeface="Times New Roman"/>
              </a:rPr>
              <a:t>Budget for 25 full-time officers; one new hire OR additional wage increase</a:t>
            </a: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Potential for LIT-Public Safety funding if current estimates come to fruition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lt1"/>
                </a:solidFill>
                <a:uFillTx/>
                <a:latin typeface="Times New Roman"/>
              </a:rPr>
              <a:t>New appropriation lines for utility costs for new, separate facilities from Town Hall</a:t>
            </a: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lt1"/>
                </a:solidFill>
                <a:uFillTx/>
                <a:latin typeface="Times New Roman"/>
              </a:rPr>
              <a:t>Increased vehicle service costs and travel appropriations</a:t>
            </a: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lt1"/>
                </a:solidFill>
                <a:uFillTx/>
                <a:latin typeface="Times New Roman"/>
              </a:rPr>
              <a:t>Increased dues and subscriptions based on current needs</a:t>
            </a: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600" strike="noStrike" u="none">
                <a:solidFill>
                  <a:schemeClr val="lt1"/>
                </a:solidFill>
                <a:uFillTx/>
                <a:latin typeface="Times New Roman"/>
              </a:rPr>
              <a:t>Fire Department (budget increase of 9.4%)</a:t>
            </a:r>
            <a:endParaRPr b="0" lang="en-US" sz="2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lt1"/>
                </a:solidFill>
                <a:uFillTx/>
                <a:latin typeface="Times New Roman"/>
              </a:rPr>
              <a:t>Budget for 16 full-time fire officers; no new hires</a:t>
            </a: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lt1"/>
                </a:solidFill>
                <a:uFillTx/>
                <a:latin typeface="Times New Roman"/>
              </a:rPr>
              <a:t>Continued shortfalls in overtime and part-time help has caused need for additional appropriations here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lt1"/>
                </a:solidFill>
                <a:uFillTx/>
                <a:latin typeface="Times New Roman"/>
              </a:rPr>
              <a:t>Increase in supplies of $10,000 (inflationary needs)</a:t>
            </a: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lt1"/>
                </a:solidFill>
                <a:uFillTx/>
                <a:latin typeface="Times New Roman"/>
              </a:rPr>
              <a:t>Increase in instruction/training for replacement/new hire needs</a:t>
            </a: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200" strike="noStrike" u="none">
                <a:solidFill>
                  <a:schemeClr val="lt1"/>
                </a:solidFill>
                <a:uFillTx/>
                <a:latin typeface="Times New Roman"/>
              </a:rPr>
              <a:t>Increase in repairs costs and utilities lines for new facilities</a:t>
            </a: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64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5" name="Picture 4" descr="Cedar Lake Police Department - 2 Crime and Safety updates &amp;mdash; Nextdoor  — Nextdoor"/>
          <p:cNvPicPr/>
          <p:nvPr/>
        </p:nvPicPr>
        <p:blipFill>
          <a:blip r:embed="rId2"/>
          <a:stretch/>
        </p:blipFill>
        <p:spPr>
          <a:xfrm>
            <a:off x="150480" y="2418120"/>
            <a:ext cx="1415160" cy="142272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6" descr="Cedar Lake Fire Department Patch"/>
          <p:cNvPicPr/>
          <p:nvPr/>
        </p:nvPicPr>
        <p:blipFill>
          <a:blip r:embed="rId3"/>
          <a:stretch/>
        </p:blipFill>
        <p:spPr>
          <a:xfrm>
            <a:off x="150480" y="4675320"/>
            <a:ext cx="1415160" cy="140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l="-2997" r="-2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0480" y="302040"/>
            <a:ext cx="5256720" cy="104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p2025 Introduction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417680"/>
            <a:ext cx="10514520" cy="505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3200" strike="noStrike" u="none">
                <a:solidFill>
                  <a:schemeClr val="lt1"/>
                </a:solidFill>
                <a:uFillTx/>
                <a:latin typeface="Times New Roman"/>
              </a:rPr>
              <a:t>APPROPRIATIONS – General Fund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lt1"/>
                </a:solidFill>
                <a:uFillTx/>
                <a:latin typeface="Times New Roman"/>
              </a:rPr>
              <a:t>Park Budget – New Department in 2023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Overall, budget decrease of approximately 7.6%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Times New Roman"/>
              </a:rPr>
              <a:t>Mostly adjustments based on actual needs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600" strike="noStrike" u="none">
                <a:solidFill>
                  <a:schemeClr val="lt1"/>
                </a:solidFill>
                <a:uFillTx/>
                <a:latin typeface="Times New Roman"/>
              </a:rPr>
              <a:t>Personal Services (~$501k)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Superintendent and Recreation Coordinator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Full-Time Grounds Crew (3) and Part-Time Crew (as needed)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Full-Time Administrative Assistant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600" strike="noStrike" u="none">
                <a:solidFill>
                  <a:schemeClr val="lt1"/>
                </a:solidFill>
                <a:uFillTx/>
                <a:latin typeface="Times New Roman"/>
              </a:rPr>
              <a:t>Supplies (~$98k)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Operating Supplies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Fuel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Parts &amp; Tools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600" strike="noStrike" u="none">
                <a:solidFill>
                  <a:schemeClr val="lt1"/>
                </a:solidFill>
                <a:uFillTx/>
                <a:latin typeface="Times New Roman"/>
              </a:rPr>
              <a:t>Services and Charges (~$237k)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Professional services (for Park Master Plan)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Equipment and grounds maintenance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Utilities and miscellaneous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600" strike="noStrike" u="none">
                <a:solidFill>
                  <a:schemeClr val="lt1"/>
                </a:solidFill>
                <a:uFillTx/>
                <a:latin typeface="Times New Roman"/>
              </a:rPr>
              <a:t>Capital Outlays (~$105k)</a:t>
            </a:r>
            <a:endParaRPr b="0" lang="en-US" sz="16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1" lang="en-US" sz="1400" strike="noStrike" u="none">
                <a:solidFill>
                  <a:schemeClr val="lt1"/>
                </a:solidFill>
                <a:uFillTx/>
                <a:latin typeface="Times New Roman"/>
              </a:rPr>
              <a:t>For initial equipment and facilities improvements</a:t>
            </a:r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" name="Rectangle 3"/>
          <p:cNvSpPr/>
          <p:nvPr/>
        </p:nvSpPr>
        <p:spPr>
          <a:xfrm>
            <a:off x="66960" y="1095840"/>
            <a:ext cx="12062160" cy="110880"/>
          </a:xfrm>
          <a:prstGeom prst="rect">
            <a:avLst/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70" name="TextBox 5"/>
          <p:cNvSpPr/>
          <p:nvPr/>
        </p:nvSpPr>
        <p:spPr>
          <a:xfrm>
            <a:off x="6783840" y="302040"/>
            <a:ext cx="5256720" cy="10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1" lang="en-US" sz="3000" strike="noStrike" u="none">
                <a:solidFill>
                  <a:schemeClr val="lt1"/>
                </a:solidFill>
                <a:uFillTx/>
                <a:latin typeface="Times New Roman"/>
              </a:rPr>
              <a:t>Town of Cedar Lake</a:t>
            </a:r>
            <a:endParaRPr b="0" lang="en-US" sz="3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1" name="Picture 4" descr=""/>
          <p:cNvPicPr/>
          <p:nvPr/>
        </p:nvPicPr>
        <p:blipFill>
          <a:blip r:embed="rId2"/>
          <a:stretch/>
        </p:blipFill>
        <p:spPr>
          <a:xfrm>
            <a:off x="8815320" y="2001960"/>
            <a:ext cx="2322360" cy="152676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6" descr=""/>
          <p:cNvPicPr/>
          <p:nvPr/>
        </p:nvPicPr>
        <p:blipFill>
          <a:blip r:embed="rId3"/>
          <a:stretch/>
        </p:blipFill>
        <p:spPr>
          <a:xfrm>
            <a:off x="7445520" y="3947040"/>
            <a:ext cx="2234880" cy="167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07 - 2010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2007 - 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07 - 2010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be9a95-bbcf-4c78-8116-4230bd0e7ea1" xsi:nil="true"/>
    <lcf76f155ced4ddcb4097134ff3c332f xmlns="721c3bd8-3dd6-480c-86d8-61ef6bddb2d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2C8B9F2F74E42B39606B1F4CAABC4" ma:contentTypeVersion="18" ma:contentTypeDescription="Create a new document." ma:contentTypeScope="" ma:versionID="8e7131ea41aa5c5db04bd9e966f17b50">
  <xsd:schema xmlns:xsd="http://www.w3.org/2001/XMLSchema" xmlns:xs="http://www.w3.org/2001/XMLSchema" xmlns:p="http://schemas.microsoft.com/office/2006/metadata/properties" xmlns:ns2="721c3bd8-3dd6-480c-86d8-61ef6bddb2da" xmlns:ns3="39be9a95-bbcf-4c78-8116-4230bd0e7ea1" targetNamespace="http://schemas.microsoft.com/office/2006/metadata/properties" ma:root="true" ma:fieldsID="6fad56ad7e7fb0655c4f5dbb774d0868" ns2:_="" ns3:_="">
    <xsd:import namespace="721c3bd8-3dd6-480c-86d8-61ef6bddb2da"/>
    <xsd:import namespace="39be9a95-bbcf-4c78-8116-4230bd0e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c3bd8-3dd6-480c-86d8-61ef6bddb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4594792-241f-42fd-9e49-3e3872f03a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e9a95-bbcf-4c78-8116-4230bd0e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81a020b-db29-4bfd-9cbf-010d88d741c7}" ma:internalName="TaxCatchAll" ma:showField="CatchAllData" ma:web="39be9a95-bbcf-4c78-8116-4230bd0e7e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043483-116F-48D8-8687-67D5E5652FFB}">
  <ds:schemaRefs>
    <ds:schemaRef ds:uri="http://purl.org/dc/elements/1.1/"/>
    <ds:schemaRef ds:uri="http://schemas.microsoft.com/office/2006/metadata/properties"/>
    <ds:schemaRef ds:uri="721c3bd8-3dd6-480c-86d8-61ef6bddb2d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9be9a95-bbcf-4c78-8116-4230bd0e7ea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E0CF043-C574-4CC6-8A19-B38AE33CD1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374F42-FE99-4601-AF2A-62695A78D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1c3bd8-3dd6-480c-86d8-61ef6bddb2da"/>
    <ds:schemaRef ds:uri="39be9a95-bbcf-4c78-8116-4230bd0e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Application>LibreOffice/24.8.0.3$Windows_X86_64 LibreOffice_project/0bdf1299c94fe897b119f97f3c613e9dca6be583</Application>
  <AppVersion>15.0000</AppVersion>
  <Words>1215</Words>
  <Paragraphs>277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2019-09-30T20:00:27Z</dcterms:created>
  <dc:creator>Corby Thompson</dc:creator>
  <dc:description/>
  <dc:language>en-US</dc:language>
  <cp:lastModifiedBy/>
  <cp:lastPrinted>2021-09-28T16:58:14Z</cp:lastPrinted>
  <dcterms:modified xsi:type="dcterms:W3CDTF">2024-09-04T17:11:12Z</dcterms:modified>
  <cp:revision>8</cp:revision>
  <dc:subject/>
  <dc:title>City of _________  Presentation on ________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0x0101003082C8B9F2F74E42B39606B1F4CAABC4</vt:lpwstr>
  </property>
  <property fmtid="{D5CDD505-2E9C-101B-9397-08002B2CF9AE}" pid="3" name="MediaServiceImageTags">
    <vt:lpwstr/>
  </property>
  <property fmtid="{D5CDD505-2E9C-101B-9397-08002B2CF9AE}" pid="4" name="PresentationFormat">
    <vt:lpwstr>Widescreen</vt:lpwstr>
  </property>
  <property fmtid="{D5CDD505-2E9C-101B-9397-08002B2CF9AE}" pid="5" name="Slides">
    <vt:r8>15</vt:r8>
  </property>
</Properties>
</file>