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9040" y="545034"/>
            <a:ext cx="11733918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9040" y="545034"/>
            <a:ext cx="11733918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2752" y="2572903"/>
            <a:ext cx="8674100" cy="2442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mailto:cthompson@owkcpa.com" TargetMode="Externa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Relationship Id="rId4" Type="http://schemas.openxmlformats.org/officeDocument/2006/relationships/image" Target="../media/image12.png"/><Relationship Id="rId5" Type="http://schemas.openxmlformats.org/officeDocument/2006/relationships/image" Target="../media/image2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Relationship Id="rId4" Type="http://schemas.openxmlformats.org/officeDocument/2006/relationships/image" Target="../media/image23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5" Type="http://schemas.openxmlformats.org/officeDocument/2006/relationships/image" Target="../media/image13.jpg"/><Relationship Id="rId6" Type="http://schemas.openxmlformats.org/officeDocument/2006/relationships/image" Target="../media/image14.jpg"/><Relationship Id="rId7" Type="http://schemas.openxmlformats.org/officeDocument/2006/relationships/image" Target="../media/image15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6.jpg"/><Relationship Id="rId4" Type="http://schemas.openxmlformats.org/officeDocument/2006/relationships/image" Target="../media/image1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4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81558" y="2108987"/>
            <a:ext cx="5027295" cy="711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 spc="-105"/>
              <a:t>Town </a:t>
            </a:r>
            <a:r>
              <a:rPr dirty="0" sz="4500"/>
              <a:t>of </a:t>
            </a:r>
            <a:r>
              <a:rPr dirty="0" sz="4500" spc="-5"/>
              <a:t>Cedar</a:t>
            </a:r>
            <a:r>
              <a:rPr dirty="0" sz="4500" spc="-75"/>
              <a:t> </a:t>
            </a:r>
            <a:r>
              <a:rPr dirty="0" sz="4500" spc="-5"/>
              <a:t>Lake</a:t>
            </a:r>
            <a:endParaRPr sz="4500"/>
          </a:p>
        </p:txBody>
      </p:sp>
      <p:sp>
        <p:nvSpPr>
          <p:cNvPr id="4" name="object 4"/>
          <p:cNvSpPr txBox="1"/>
          <p:nvPr/>
        </p:nvSpPr>
        <p:spPr>
          <a:xfrm>
            <a:off x="2411126" y="3343427"/>
            <a:ext cx="7366000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 spc="-5" b="1">
                <a:solidFill>
                  <a:srgbClr val="FFFFFF"/>
                </a:solidFill>
                <a:latin typeface="Times New Roman"/>
                <a:cs typeface="Times New Roman"/>
              </a:rPr>
              <a:t>Pay </a:t>
            </a:r>
            <a:r>
              <a:rPr dirty="0" sz="4500" b="1">
                <a:solidFill>
                  <a:srgbClr val="FFFFFF"/>
                </a:solidFill>
                <a:latin typeface="Times New Roman"/>
                <a:cs typeface="Times New Roman"/>
              </a:rPr>
              <a:t>2024 </a:t>
            </a:r>
            <a:r>
              <a:rPr dirty="0" sz="4500" spc="-5" b="1">
                <a:solidFill>
                  <a:srgbClr val="FFFFFF"/>
                </a:solidFill>
                <a:latin typeface="Times New Roman"/>
                <a:cs typeface="Times New Roman"/>
              </a:rPr>
              <a:t>Budget</a:t>
            </a:r>
            <a:r>
              <a:rPr dirty="0" sz="4500" spc="-10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500" spc="-10" b="1">
                <a:solidFill>
                  <a:srgbClr val="FFFFFF"/>
                </a:solidFill>
                <a:latin typeface="Times New Roman"/>
                <a:cs typeface="Times New Roman"/>
              </a:rPr>
              <a:t>Introduction</a:t>
            </a:r>
            <a:endParaRPr sz="4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19699" y="4626635"/>
            <a:ext cx="3352800" cy="1154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32815">
              <a:lnSpc>
                <a:spcPts val="2280"/>
              </a:lnSpc>
              <a:spcBef>
                <a:spcPts val="100"/>
              </a:spcBef>
            </a:pP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Presented</a:t>
            </a:r>
            <a:r>
              <a:rPr dirty="0" sz="20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by:</a:t>
            </a:r>
            <a:endParaRPr sz="2000">
              <a:latin typeface="Times New Roman"/>
              <a:cs typeface="Times New Roman"/>
            </a:endParaRPr>
          </a:p>
          <a:p>
            <a:pPr marL="288290" marR="5080" indent="-276225">
              <a:lnSpc>
                <a:spcPts val="2160"/>
              </a:lnSpc>
              <a:spcBef>
                <a:spcPts val="155"/>
              </a:spcBef>
            </a:pPr>
            <a:r>
              <a:rPr dirty="0" sz="2000" spc="-45" b="1">
                <a:solidFill>
                  <a:srgbClr val="FFFFFF"/>
                </a:solidFill>
                <a:latin typeface="Times New Roman"/>
                <a:cs typeface="Times New Roman"/>
              </a:rPr>
              <a:t>O.W.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Krohn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&amp; Associates</a:t>
            </a:r>
            <a:r>
              <a:rPr dirty="0" sz="2000" spc="-2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LLP 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Corby Thompson, </a:t>
            </a:r>
            <a:r>
              <a:rPr dirty="0" sz="2000" spc="-50" b="1">
                <a:solidFill>
                  <a:srgbClr val="FFFFFF"/>
                </a:solidFill>
                <a:latin typeface="Times New Roman"/>
                <a:cs typeface="Times New Roman"/>
              </a:rPr>
              <a:t>CPA 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  <a:hlinkClick r:id="rId3"/>
              </a:rPr>
              <a:t>cthompson@owkcpa.com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040" y="545034"/>
            <a:ext cx="316039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p2024</a:t>
            </a:r>
            <a:r>
              <a:rPr dirty="0" spc="-55"/>
              <a:t> </a:t>
            </a:r>
            <a:r>
              <a:rPr dirty="0" spc="-10"/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3615" y="1321973"/>
            <a:ext cx="9012555" cy="50266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25" b="1">
                <a:solidFill>
                  <a:srgbClr val="FFFFFF"/>
                </a:solidFill>
                <a:latin typeface="Times New Roman"/>
                <a:cs typeface="Times New Roman"/>
              </a:rPr>
              <a:t>APPROPRIATIONS </a:t>
            </a:r>
            <a:r>
              <a:rPr dirty="0" sz="2800" spc="-5" b="1">
                <a:solidFill>
                  <a:srgbClr val="FFFFFF"/>
                </a:solidFill>
                <a:latin typeface="Times New Roman"/>
                <a:cs typeface="Times New Roman"/>
              </a:rPr>
              <a:t>– MVH and</a:t>
            </a:r>
            <a:r>
              <a:rPr dirty="0" sz="2800" spc="10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Times New Roman"/>
                <a:cs typeface="Times New Roman"/>
              </a:rPr>
              <a:t>LRS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Arial"/>
              <a:buChar char="•"/>
            </a:pPr>
            <a:endParaRPr sz="3600">
              <a:latin typeface="Times New Roman"/>
              <a:cs typeface="Times New Roman"/>
            </a:endParaRPr>
          </a:p>
          <a:p>
            <a:pPr lvl="1" marL="698500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800" spc="-5" b="1">
                <a:solidFill>
                  <a:srgbClr val="FFFFFF"/>
                </a:solidFill>
                <a:latin typeface="Times New Roman"/>
                <a:cs typeface="Times New Roman"/>
              </a:rPr>
              <a:t>Public </a:t>
            </a:r>
            <a:r>
              <a:rPr dirty="0" sz="2800" spc="-40" b="1">
                <a:solidFill>
                  <a:srgbClr val="FFFFFF"/>
                </a:solidFill>
                <a:latin typeface="Times New Roman"/>
                <a:cs typeface="Times New Roman"/>
              </a:rPr>
              <a:t>Works </a:t>
            </a:r>
            <a:r>
              <a:rPr dirty="0" sz="2800" spc="-5" b="1">
                <a:solidFill>
                  <a:srgbClr val="FFFFFF"/>
                </a:solidFill>
                <a:latin typeface="Times New Roman"/>
                <a:cs typeface="Times New Roman"/>
              </a:rPr>
              <a:t>Salaries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2800" spc="-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35" b="1">
                <a:solidFill>
                  <a:srgbClr val="FFFFFF"/>
                </a:solidFill>
                <a:latin typeface="Times New Roman"/>
                <a:cs typeface="Times New Roman"/>
              </a:rPr>
              <a:t>Wages</a:t>
            </a:r>
            <a:endParaRPr sz="2800">
              <a:latin typeface="Times New Roman"/>
              <a:cs typeface="Times New Roman"/>
            </a:endParaRPr>
          </a:p>
          <a:p>
            <a:pPr lvl="2" marL="1155700" indent="-228600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1155700" algn="l"/>
              </a:tabLst>
            </a:pPr>
            <a:r>
              <a:rPr dirty="0" sz="2100" b="1">
                <a:solidFill>
                  <a:srgbClr val="FFFFFF"/>
                </a:solidFill>
                <a:latin typeface="Times New Roman"/>
                <a:cs typeface="Times New Roman"/>
              </a:rPr>
              <a:t>Primarily </a:t>
            </a:r>
            <a:r>
              <a:rPr dirty="0" sz="2100" spc="-5" b="1">
                <a:solidFill>
                  <a:srgbClr val="FFFFFF"/>
                </a:solidFill>
                <a:latin typeface="Times New Roman"/>
                <a:cs typeface="Times New Roman"/>
              </a:rPr>
              <a:t>COL adjustments </a:t>
            </a:r>
            <a:r>
              <a:rPr dirty="0" sz="2100" b="1">
                <a:solidFill>
                  <a:srgbClr val="FFFFFF"/>
                </a:solidFill>
                <a:latin typeface="Times New Roman"/>
                <a:cs typeface="Times New Roman"/>
              </a:rPr>
              <a:t>of 3% for </a:t>
            </a:r>
            <a:r>
              <a:rPr dirty="0" sz="2100" spc="-5" b="1">
                <a:solidFill>
                  <a:srgbClr val="FFFFFF"/>
                </a:solidFill>
                <a:latin typeface="Times New Roman"/>
                <a:cs typeface="Times New Roman"/>
              </a:rPr>
              <a:t>public works</a:t>
            </a:r>
            <a:r>
              <a:rPr dirty="0" sz="2100" spc="-1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00" b="1">
                <a:solidFill>
                  <a:srgbClr val="FFFFFF"/>
                </a:solidFill>
                <a:latin typeface="Times New Roman"/>
                <a:cs typeface="Times New Roman"/>
              </a:rPr>
              <a:t>employees</a:t>
            </a:r>
            <a:endParaRPr sz="2100">
              <a:latin typeface="Times New Roman"/>
              <a:cs typeface="Times New Roman"/>
            </a:endParaRPr>
          </a:p>
          <a:p>
            <a:pPr lvl="2" marL="1155700" indent="-2286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1155700" algn="l"/>
              </a:tabLst>
            </a:pPr>
            <a:r>
              <a:rPr dirty="0" sz="2100" spc="-5" b="1">
                <a:solidFill>
                  <a:srgbClr val="FFFFFF"/>
                </a:solidFill>
                <a:latin typeface="Times New Roman"/>
                <a:cs typeface="Times New Roman"/>
              </a:rPr>
              <a:t>Includes hiring </a:t>
            </a:r>
            <a:r>
              <a:rPr dirty="0" sz="2100" b="1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100" spc="-5" b="1">
                <a:solidFill>
                  <a:srgbClr val="FFFFFF"/>
                </a:solidFill>
                <a:latin typeface="Times New Roman"/>
                <a:cs typeface="Times New Roman"/>
              </a:rPr>
              <a:t>full-time certified</a:t>
            </a:r>
            <a:r>
              <a:rPr dirty="0" sz="2100" spc="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00" spc="-5" b="1">
                <a:solidFill>
                  <a:srgbClr val="FFFFFF"/>
                </a:solidFill>
                <a:latin typeface="Times New Roman"/>
                <a:cs typeface="Times New Roman"/>
              </a:rPr>
              <a:t>mechanic</a:t>
            </a:r>
            <a:endParaRPr sz="2100">
              <a:latin typeface="Times New Roman"/>
              <a:cs typeface="Times New Roman"/>
            </a:endParaRPr>
          </a:p>
          <a:p>
            <a:pPr lvl="2" marL="1155700" indent="-228600">
              <a:lnSpc>
                <a:spcPct val="100000"/>
              </a:lnSpc>
              <a:spcBef>
                <a:spcPts val="250"/>
              </a:spcBef>
              <a:buFont typeface="Arial"/>
              <a:buChar char="•"/>
              <a:tabLst>
                <a:tab pos="1155700" algn="l"/>
              </a:tabLst>
            </a:pPr>
            <a:r>
              <a:rPr dirty="0" sz="2100" spc="-30" b="1">
                <a:solidFill>
                  <a:srgbClr val="FFFFFF"/>
                </a:solidFill>
                <a:latin typeface="Times New Roman"/>
                <a:cs typeface="Times New Roman"/>
              </a:rPr>
              <a:t>Wage </a:t>
            </a:r>
            <a:r>
              <a:rPr dirty="0" sz="2100" spc="-5" b="1">
                <a:solidFill>
                  <a:srgbClr val="FFFFFF"/>
                </a:solidFill>
                <a:latin typeface="Times New Roman"/>
                <a:cs typeface="Times New Roman"/>
              </a:rPr>
              <a:t>reallocations </a:t>
            </a:r>
            <a:r>
              <a:rPr dirty="0" sz="2100" spc="-10" b="1">
                <a:solidFill>
                  <a:srgbClr val="FFFFFF"/>
                </a:solidFill>
                <a:latin typeface="Times New Roman"/>
                <a:cs typeface="Times New Roman"/>
              </a:rPr>
              <a:t>from </a:t>
            </a:r>
            <a:r>
              <a:rPr dirty="0" sz="2100" spc="-5" b="1">
                <a:solidFill>
                  <a:srgbClr val="FFFFFF"/>
                </a:solidFill>
                <a:latin typeface="Times New Roman"/>
                <a:cs typeface="Times New Roman"/>
              </a:rPr>
              <a:t>utilities included</a:t>
            </a:r>
            <a:endParaRPr sz="2100">
              <a:latin typeface="Times New Roman"/>
              <a:cs typeface="Times New Roman"/>
            </a:endParaRPr>
          </a:p>
          <a:p>
            <a:pPr lvl="2">
              <a:lnSpc>
                <a:spcPct val="100000"/>
              </a:lnSpc>
              <a:buChar char="•"/>
            </a:pPr>
            <a:endParaRPr sz="2300">
              <a:latin typeface="Times New Roman"/>
              <a:cs typeface="Times New Roman"/>
            </a:endParaRPr>
          </a:p>
          <a:p>
            <a:pPr lvl="1" marL="698500" indent="-228600">
              <a:lnSpc>
                <a:spcPct val="100000"/>
              </a:lnSpc>
              <a:spcBef>
                <a:spcPts val="1580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MVH budget </a:t>
            </a:r>
            <a:r>
              <a:rPr dirty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increased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by approximately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$249,000 or</a:t>
            </a:r>
            <a:r>
              <a:rPr dirty="0" sz="2400" spc="-7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39.5%</a:t>
            </a:r>
            <a:endParaRPr sz="2400">
              <a:latin typeface="Times New Roman"/>
              <a:cs typeface="Times New Roman"/>
            </a:endParaRPr>
          </a:p>
          <a:p>
            <a:pPr lvl="2" marL="1155700" marR="5080" indent="-228600">
              <a:lnSpc>
                <a:spcPts val="2160"/>
              </a:lnSpc>
              <a:spcBef>
                <a:spcPts val="550"/>
              </a:spcBef>
              <a:buFont typeface="Arial"/>
              <a:buChar char="•"/>
              <a:tabLst>
                <a:tab pos="1155700" algn="l"/>
              </a:tabLst>
            </a:pP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Primarily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mechanic,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some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inflationary increases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increased</a:t>
            </a:r>
            <a:r>
              <a:rPr dirty="0" sz="2000" spc="-1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MVH 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distributions </a:t>
            </a:r>
            <a:r>
              <a:rPr dirty="0" sz="2000" spc="-10" b="1">
                <a:solidFill>
                  <a:srgbClr val="FFFFFF"/>
                </a:solidFill>
                <a:latin typeface="Times New Roman"/>
                <a:cs typeface="Times New Roman"/>
              </a:rPr>
              <a:t>requiring</a:t>
            </a:r>
            <a:r>
              <a:rPr dirty="0" sz="2000" spc="-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disbursement</a:t>
            </a:r>
            <a:endParaRPr sz="2000">
              <a:latin typeface="Times New Roman"/>
              <a:cs typeface="Times New Roman"/>
            </a:endParaRPr>
          </a:p>
          <a:p>
            <a:pPr lvl="2">
              <a:lnSpc>
                <a:spcPct val="100000"/>
              </a:lnSpc>
              <a:spcBef>
                <a:spcPts val="15"/>
              </a:spcBef>
              <a:buChar char="•"/>
            </a:pPr>
            <a:endParaRPr sz="2250">
              <a:latin typeface="Times New Roman"/>
              <a:cs typeface="Times New Roman"/>
            </a:endParaRPr>
          </a:p>
          <a:p>
            <a:pPr lvl="1" marL="698500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LRS budget </a:t>
            </a:r>
            <a:r>
              <a:rPr dirty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increased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dirty="0" sz="2400" spc="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$10,000</a:t>
            </a:r>
            <a:endParaRPr sz="2400">
              <a:latin typeface="Times New Roman"/>
              <a:cs typeface="Times New Roman"/>
            </a:endParaRPr>
          </a:p>
          <a:p>
            <a:pPr lvl="2" marL="1155700" indent="-228600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1155700" algn="l"/>
              </a:tabLst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Additional $10,000 for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contracted </a:t>
            </a:r>
            <a:r>
              <a:rPr dirty="0" sz="2000" spc="-10" b="1">
                <a:solidFill>
                  <a:srgbClr val="FFFFFF"/>
                </a:solidFill>
                <a:latin typeface="Times New Roman"/>
                <a:cs typeface="Times New Roman"/>
              </a:rPr>
              <a:t>road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maintenance</a:t>
            </a:r>
            <a:r>
              <a:rPr dirty="0" sz="2000" spc="-19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services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0706" y="1089405"/>
            <a:ext cx="12077065" cy="125730"/>
            <a:chOff x="60706" y="1089405"/>
            <a:chExt cx="12077065" cy="125730"/>
          </a:xfrm>
        </p:grpSpPr>
        <p:sp>
          <p:nvSpPr>
            <p:cNvPr id="5" name="object 5"/>
            <p:cNvSpPr/>
            <p:nvPr/>
          </p:nvSpPr>
          <p:spPr>
            <a:xfrm>
              <a:off x="67056" y="1095755"/>
              <a:ext cx="12064365" cy="113030"/>
            </a:xfrm>
            <a:custGeom>
              <a:avLst/>
              <a:gdLst/>
              <a:ahLst/>
              <a:cxnLst/>
              <a:rect l="l" t="t" r="r" b="b"/>
              <a:pathLst>
                <a:path w="12064365" h="113030">
                  <a:moveTo>
                    <a:pt x="12063984" y="0"/>
                  </a:moveTo>
                  <a:lnTo>
                    <a:pt x="0" y="0"/>
                  </a:lnTo>
                  <a:lnTo>
                    <a:pt x="0" y="112775"/>
                  </a:lnTo>
                  <a:lnTo>
                    <a:pt x="12063984" y="112775"/>
                  </a:lnTo>
                  <a:lnTo>
                    <a:pt x="120639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7056" y="1095755"/>
              <a:ext cx="12064365" cy="113030"/>
            </a:xfrm>
            <a:custGeom>
              <a:avLst/>
              <a:gdLst/>
              <a:ahLst/>
              <a:cxnLst/>
              <a:rect l="l" t="t" r="r" b="b"/>
              <a:pathLst>
                <a:path w="12064365" h="113030">
                  <a:moveTo>
                    <a:pt x="0" y="0"/>
                  </a:moveTo>
                  <a:lnTo>
                    <a:pt x="12063984" y="0"/>
                  </a:lnTo>
                  <a:lnTo>
                    <a:pt x="12063984" y="112775"/>
                  </a:lnTo>
                  <a:lnTo>
                    <a:pt x="0" y="11277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8603048" y="562138"/>
            <a:ext cx="335915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70" b="1">
                <a:solidFill>
                  <a:srgbClr val="FFFFFF"/>
                </a:solidFill>
                <a:latin typeface="Times New Roman"/>
                <a:cs typeface="Times New Roman"/>
              </a:rPr>
              <a:t>Town </a:t>
            </a:r>
            <a:r>
              <a:rPr dirty="0" sz="3000" b="1">
                <a:solidFill>
                  <a:srgbClr val="FFFFFF"/>
                </a:solidFill>
                <a:latin typeface="Times New Roman"/>
                <a:cs typeface="Times New Roman"/>
              </a:rPr>
              <a:t>of Cedar</a:t>
            </a:r>
            <a:r>
              <a:rPr dirty="0" sz="3000" spc="-10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FFFFFF"/>
                </a:solidFill>
                <a:latin typeface="Times New Roman"/>
                <a:cs typeface="Times New Roman"/>
              </a:rPr>
              <a:t>Lake</a:t>
            </a:r>
            <a:endParaRPr sz="30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876" y="5504688"/>
            <a:ext cx="1495043" cy="99517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4884" y="2599944"/>
            <a:ext cx="1496567" cy="110336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84335" y="1426464"/>
            <a:ext cx="1496568" cy="149656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55935" y="3526535"/>
            <a:ext cx="1885187" cy="106070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040" y="545034"/>
            <a:ext cx="316039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p2024</a:t>
            </a:r>
            <a:r>
              <a:rPr dirty="0" spc="-55"/>
              <a:t> </a:t>
            </a:r>
            <a:r>
              <a:rPr dirty="0" spc="-10"/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9040" y="1361611"/>
            <a:ext cx="8587105" cy="52216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25" b="1">
                <a:solidFill>
                  <a:srgbClr val="FFFFFF"/>
                </a:solidFill>
                <a:latin typeface="Times New Roman"/>
                <a:cs typeface="Times New Roman"/>
              </a:rPr>
              <a:t>APPROPRIATIONS </a:t>
            </a:r>
            <a:r>
              <a:rPr dirty="0" sz="2800" spc="-5" b="1">
                <a:solidFill>
                  <a:srgbClr val="FFFFFF"/>
                </a:solidFill>
                <a:latin typeface="Times New Roman"/>
                <a:cs typeface="Times New Roman"/>
              </a:rPr>
              <a:t>– Cumulative</a:t>
            </a:r>
            <a:r>
              <a:rPr dirty="0" sz="2800" spc="9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Funds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"/>
              <a:buChar char="•"/>
            </a:pPr>
            <a:endParaRPr sz="3150">
              <a:latin typeface="Times New Roman"/>
              <a:cs typeface="Times New Roman"/>
            </a:endParaRPr>
          </a:p>
          <a:p>
            <a:pPr lvl="1" marL="698500" indent="-228600">
              <a:lnSpc>
                <a:spcPct val="100000"/>
              </a:lnSpc>
              <a:buFont typeface="Arial"/>
              <a:buChar char="•"/>
              <a:tabLst>
                <a:tab pos="698500" algn="l"/>
              </a:tabLst>
            </a:pPr>
            <a:r>
              <a:rPr dirty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CCD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Serves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Capital Equipment Replacement</a:t>
            </a:r>
            <a:r>
              <a:rPr dirty="0" sz="2400" spc="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Fund</a:t>
            </a:r>
            <a:endParaRPr sz="2400">
              <a:latin typeface="Times New Roman"/>
              <a:cs typeface="Times New Roman"/>
            </a:endParaRPr>
          </a:p>
          <a:p>
            <a:pPr lvl="2" marL="1155700" indent="-22860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1155700" algn="l"/>
              </a:tabLst>
            </a:pPr>
            <a:r>
              <a:rPr dirty="0" sz="2100" spc="-5" b="1">
                <a:solidFill>
                  <a:srgbClr val="FFFFFF"/>
                </a:solidFill>
                <a:latin typeface="Times New Roman"/>
                <a:cs typeface="Times New Roman"/>
              </a:rPr>
              <a:t>Appropriations </a:t>
            </a:r>
            <a:r>
              <a:rPr dirty="0" sz="2100" b="1">
                <a:solidFill>
                  <a:srgbClr val="FFFFFF"/>
                </a:solidFill>
                <a:latin typeface="Times New Roman"/>
                <a:cs typeface="Times New Roman"/>
              </a:rPr>
              <a:t>of $346,000 for </a:t>
            </a:r>
            <a:r>
              <a:rPr dirty="0" sz="2100" spc="-10" b="1">
                <a:solidFill>
                  <a:srgbClr val="FFFFFF"/>
                </a:solidFill>
                <a:latin typeface="Times New Roman"/>
                <a:cs typeface="Times New Roman"/>
              </a:rPr>
              <a:t>current </a:t>
            </a:r>
            <a:r>
              <a:rPr dirty="0" sz="2100" b="1">
                <a:solidFill>
                  <a:srgbClr val="FFFFFF"/>
                </a:solidFill>
                <a:latin typeface="Times New Roman"/>
                <a:cs typeface="Times New Roman"/>
              </a:rPr>
              <a:t>police vehicle</a:t>
            </a:r>
            <a:r>
              <a:rPr dirty="0" sz="2100" spc="-10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00" spc="-5" b="1">
                <a:solidFill>
                  <a:srgbClr val="FFFFFF"/>
                </a:solidFill>
                <a:latin typeface="Times New Roman"/>
                <a:cs typeface="Times New Roman"/>
              </a:rPr>
              <a:t>needs</a:t>
            </a:r>
            <a:endParaRPr sz="2100">
              <a:latin typeface="Times New Roman"/>
              <a:cs typeface="Times New Roman"/>
            </a:endParaRPr>
          </a:p>
          <a:p>
            <a:pPr lvl="3" marL="1612900" indent="-228600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1612900" algn="l"/>
              </a:tabLst>
            </a:pPr>
            <a:r>
              <a:rPr dirty="0" sz="1900" spc="-5" b="1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dirty="0" sz="1900" spc="-10" b="1">
                <a:solidFill>
                  <a:srgbClr val="FFFFFF"/>
                </a:solidFill>
                <a:latin typeface="Times New Roman"/>
                <a:cs typeface="Times New Roman"/>
              </a:rPr>
              <a:t>current </a:t>
            </a:r>
            <a:r>
              <a:rPr dirty="0" sz="1900" spc="-5" b="1">
                <a:solidFill>
                  <a:srgbClr val="FFFFFF"/>
                </a:solidFill>
                <a:latin typeface="Times New Roman"/>
                <a:cs typeface="Times New Roman"/>
              </a:rPr>
              <a:t>police vehicle</a:t>
            </a:r>
            <a:r>
              <a:rPr dirty="0" sz="19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-10" b="1">
                <a:solidFill>
                  <a:srgbClr val="FFFFFF"/>
                </a:solidFill>
                <a:latin typeface="Times New Roman"/>
                <a:cs typeface="Times New Roman"/>
              </a:rPr>
              <a:t>leases</a:t>
            </a:r>
            <a:endParaRPr sz="1900">
              <a:latin typeface="Times New Roman"/>
              <a:cs typeface="Times New Roman"/>
            </a:endParaRPr>
          </a:p>
          <a:p>
            <a:pPr lvl="3" marL="1612900" indent="-228600">
              <a:lnSpc>
                <a:spcPts val="2275"/>
              </a:lnSpc>
              <a:spcBef>
                <a:spcPts val="50"/>
              </a:spcBef>
              <a:buFont typeface="Arial"/>
              <a:buChar char="•"/>
              <a:tabLst>
                <a:tab pos="1612900" algn="l"/>
              </a:tabLst>
            </a:pPr>
            <a:r>
              <a:rPr dirty="0" sz="1900" spc="-5" b="1">
                <a:solidFill>
                  <a:srgbClr val="FFFFFF"/>
                </a:solidFill>
                <a:latin typeface="Times New Roman"/>
                <a:cs typeface="Times New Roman"/>
              </a:rPr>
              <a:t>Then, </a:t>
            </a:r>
            <a:r>
              <a:rPr dirty="0" sz="1900" spc="-10" b="1">
                <a:solidFill>
                  <a:srgbClr val="FFFFFF"/>
                </a:solidFill>
                <a:latin typeface="Times New Roman"/>
                <a:cs typeface="Times New Roman"/>
              </a:rPr>
              <a:t>remaining </a:t>
            </a:r>
            <a:r>
              <a:rPr dirty="0" sz="1900" spc="-5" b="1">
                <a:solidFill>
                  <a:srgbClr val="FFFFFF"/>
                </a:solidFill>
                <a:latin typeface="Times New Roman"/>
                <a:cs typeface="Times New Roman"/>
              </a:rPr>
              <a:t>amount can be </a:t>
            </a:r>
            <a:r>
              <a:rPr dirty="0" sz="1900" spc="-10" b="1">
                <a:solidFill>
                  <a:srgbClr val="FFFFFF"/>
                </a:solidFill>
                <a:latin typeface="Times New Roman"/>
                <a:cs typeface="Times New Roman"/>
              </a:rPr>
              <a:t>used </a:t>
            </a:r>
            <a:r>
              <a:rPr dirty="0" sz="1900" spc="-5" b="1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dirty="0" sz="1900" spc="6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-10" b="1">
                <a:solidFill>
                  <a:srgbClr val="FFFFFF"/>
                </a:solidFill>
                <a:latin typeface="Times New Roman"/>
                <a:cs typeface="Times New Roman"/>
              </a:rPr>
              <a:t>purchases</a:t>
            </a:r>
            <a:endParaRPr sz="1900">
              <a:latin typeface="Times New Roman"/>
              <a:cs typeface="Times New Roman"/>
            </a:endParaRPr>
          </a:p>
          <a:p>
            <a:pPr lvl="2" marL="1155700" indent="-228600">
              <a:lnSpc>
                <a:spcPts val="2515"/>
              </a:lnSpc>
              <a:buFont typeface="Arial"/>
              <a:buChar char="•"/>
              <a:tabLst>
                <a:tab pos="1155700" algn="l"/>
              </a:tabLst>
            </a:pPr>
            <a:r>
              <a:rPr dirty="0" sz="2100" spc="-5" b="1">
                <a:solidFill>
                  <a:srgbClr val="FFFFFF"/>
                </a:solidFill>
                <a:latin typeface="Times New Roman"/>
                <a:cs typeface="Times New Roman"/>
              </a:rPr>
              <a:t>Appropriations </a:t>
            </a:r>
            <a:r>
              <a:rPr dirty="0" sz="2100" b="1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dirty="0" sz="2100" spc="-10" b="1">
                <a:solidFill>
                  <a:srgbClr val="FFFFFF"/>
                </a:solidFill>
                <a:latin typeface="Times New Roman"/>
                <a:cs typeface="Times New Roman"/>
              </a:rPr>
              <a:t>current fire </a:t>
            </a:r>
            <a:r>
              <a:rPr dirty="0" sz="2100" b="1">
                <a:solidFill>
                  <a:srgbClr val="FFFFFF"/>
                </a:solidFill>
                <a:latin typeface="Times New Roman"/>
                <a:cs typeface="Times New Roman"/>
              </a:rPr>
              <a:t>vehicle and </a:t>
            </a:r>
            <a:r>
              <a:rPr dirty="0" sz="2100" spc="-5" b="1">
                <a:solidFill>
                  <a:srgbClr val="FFFFFF"/>
                </a:solidFill>
                <a:latin typeface="Times New Roman"/>
                <a:cs typeface="Times New Roman"/>
              </a:rPr>
              <a:t>equipment</a:t>
            </a:r>
            <a:r>
              <a:rPr dirty="0" sz="2100" spc="-7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00" b="1">
                <a:solidFill>
                  <a:srgbClr val="FFFFFF"/>
                </a:solidFill>
                <a:latin typeface="Times New Roman"/>
                <a:cs typeface="Times New Roman"/>
              </a:rPr>
              <a:t>leases</a:t>
            </a:r>
            <a:endParaRPr sz="2100">
              <a:latin typeface="Times New Roman"/>
              <a:cs typeface="Times New Roman"/>
            </a:endParaRPr>
          </a:p>
          <a:p>
            <a:pPr lvl="3" marL="1612900" indent="-228600">
              <a:lnSpc>
                <a:spcPts val="2275"/>
              </a:lnSpc>
              <a:spcBef>
                <a:spcPts val="45"/>
              </a:spcBef>
              <a:buFont typeface="Arial"/>
              <a:buChar char="•"/>
              <a:tabLst>
                <a:tab pos="1612900" algn="l"/>
              </a:tabLst>
            </a:pPr>
            <a:r>
              <a:rPr dirty="0" sz="1900" spc="-15" b="1">
                <a:solidFill>
                  <a:srgbClr val="FFFFFF"/>
                </a:solidFill>
                <a:latin typeface="Times New Roman"/>
                <a:cs typeface="Times New Roman"/>
              </a:rPr>
              <a:t>Fire </a:t>
            </a:r>
            <a:r>
              <a:rPr dirty="0" sz="1900" spc="-5" b="1">
                <a:solidFill>
                  <a:srgbClr val="FFFFFF"/>
                </a:solidFill>
                <a:latin typeface="Times New Roman"/>
                <a:cs typeface="Times New Roman"/>
              </a:rPr>
              <a:t>truck, ambulance and </a:t>
            </a:r>
            <a:r>
              <a:rPr dirty="0" sz="1900" spc="-10" b="1">
                <a:solidFill>
                  <a:srgbClr val="FFFFFF"/>
                </a:solidFill>
                <a:latin typeface="Times New Roman"/>
                <a:cs typeface="Times New Roman"/>
              </a:rPr>
              <a:t>related </a:t>
            </a:r>
            <a:r>
              <a:rPr dirty="0" sz="1900" spc="-5" b="1">
                <a:solidFill>
                  <a:srgbClr val="FFFFFF"/>
                </a:solidFill>
                <a:latin typeface="Times New Roman"/>
                <a:cs typeface="Times New Roman"/>
              </a:rPr>
              <a:t>equipment</a:t>
            </a:r>
            <a:r>
              <a:rPr dirty="0" sz="1900" spc="7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-5" b="1">
                <a:solidFill>
                  <a:srgbClr val="FFFFFF"/>
                </a:solidFill>
                <a:latin typeface="Times New Roman"/>
                <a:cs typeface="Times New Roman"/>
              </a:rPr>
              <a:t>leases</a:t>
            </a:r>
            <a:endParaRPr sz="1900">
              <a:latin typeface="Times New Roman"/>
              <a:cs typeface="Times New Roman"/>
            </a:endParaRPr>
          </a:p>
          <a:p>
            <a:pPr lvl="2" marL="1155700" indent="-228600">
              <a:lnSpc>
                <a:spcPts val="2515"/>
              </a:lnSpc>
              <a:buFont typeface="Arial"/>
              <a:buChar char="•"/>
              <a:tabLst>
                <a:tab pos="1155700" algn="l"/>
              </a:tabLst>
            </a:pPr>
            <a:r>
              <a:rPr dirty="0" sz="2100" spc="-5" b="1">
                <a:solidFill>
                  <a:srgbClr val="FFFFFF"/>
                </a:solidFill>
                <a:latin typeface="Times New Roman"/>
                <a:cs typeface="Times New Roman"/>
              </a:rPr>
              <a:t>Includes </a:t>
            </a:r>
            <a:r>
              <a:rPr dirty="0" sz="2100" spc="-10" b="1">
                <a:solidFill>
                  <a:srgbClr val="FFFFFF"/>
                </a:solidFill>
                <a:latin typeface="Times New Roman"/>
                <a:cs typeface="Times New Roman"/>
              </a:rPr>
              <a:t>purchase </a:t>
            </a:r>
            <a:r>
              <a:rPr dirty="0" sz="2100" b="1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100" spc="-10" b="1">
                <a:solidFill>
                  <a:srgbClr val="FFFFFF"/>
                </a:solidFill>
                <a:latin typeface="Times New Roman"/>
                <a:cs typeface="Times New Roman"/>
              </a:rPr>
              <a:t>fire </a:t>
            </a:r>
            <a:r>
              <a:rPr dirty="0" sz="2100" spc="-5" b="1">
                <a:solidFill>
                  <a:srgbClr val="FFFFFF"/>
                </a:solidFill>
                <a:latin typeface="Times New Roman"/>
                <a:cs typeface="Times New Roman"/>
              </a:rPr>
              <a:t>safety</a:t>
            </a:r>
            <a:r>
              <a:rPr dirty="0" sz="2100" spc="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00" b="1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endParaRPr sz="2100">
              <a:latin typeface="Times New Roman"/>
              <a:cs typeface="Times New Roman"/>
            </a:endParaRPr>
          </a:p>
          <a:p>
            <a:pPr lvl="2" marL="1155065" marR="5080" indent="-228600">
              <a:lnSpc>
                <a:spcPts val="2020"/>
              </a:lnSpc>
              <a:spcBef>
                <a:spcPts val="480"/>
              </a:spcBef>
              <a:buFont typeface="Arial"/>
              <a:buChar char="•"/>
              <a:tabLst>
                <a:tab pos="1155700" algn="l"/>
              </a:tabLst>
            </a:pPr>
            <a:r>
              <a:rPr dirty="0" sz="2100" spc="-5" b="1">
                <a:solidFill>
                  <a:srgbClr val="FFFFFF"/>
                </a:solidFill>
                <a:latin typeface="Times New Roman"/>
                <a:cs typeface="Times New Roman"/>
              </a:rPr>
              <a:t>Public works </a:t>
            </a:r>
            <a:r>
              <a:rPr dirty="0" sz="2100" b="1">
                <a:solidFill>
                  <a:srgbClr val="FFFFFF"/>
                </a:solidFill>
                <a:latin typeface="Times New Roman"/>
                <a:cs typeface="Times New Roman"/>
              </a:rPr>
              <a:t>allowance of $30,000 </a:t>
            </a:r>
            <a:r>
              <a:rPr dirty="0" sz="2100" spc="-5" b="1">
                <a:solidFill>
                  <a:srgbClr val="FFFFFF"/>
                </a:solidFill>
                <a:latin typeface="Times New Roman"/>
                <a:cs typeface="Times New Roman"/>
              </a:rPr>
              <a:t>provided, </a:t>
            </a:r>
            <a:r>
              <a:rPr dirty="0" sz="2100" b="1">
                <a:solidFill>
                  <a:srgbClr val="FFFFFF"/>
                </a:solidFill>
                <a:latin typeface="Times New Roman"/>
                <a:cs typeface="Times New Roman"/>
              </a:rPr>
              <a:t>additional  </a:t>
            </a:r>
            <a:r>
              <a:rPr dirty="0" sz="2100" spc="-5" b="1">
                <a:solidFill>
                  <a:srgbClr val="FFFFFF"/>
                </a:solidFill>
                <a:latin typeface="Times New Roman"/>
                <a:cs typeface="Times New Roman"/>
              </a:rPr>
              <a:t>equipment appropriations </a:t>
            </a:r>
            <a:r>
              <a:rPr dirty="0" sz="2100" b="1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2100" spc="-5" b="1">
                <a:solidFill>
                  <a:srgbClr val="FFFFFF"/>
                </a:solidFill>
                <a:latin typeface="Times New Roman"/>
                <a:cs typeface="Times New Roman"/>
              </a:rPr>
              <a:t>MVH </a:t>
            </a:r>
            <a:r>
              <a:rPr dirty="0" sz="2100" b="1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2100" spc="-5" b="1">
                <a:solidFill>
                  <a:srgbClr val="FFFFFF"/>
                </a:solidFill>
                <a:latin typeface="Times New Roman"/>
                <a:cs typeface="Times New Roman"/>
              </a:rPr>
              <a:t>LRS </a:t>
            </a:r>
            <a:r>
              <a:rPr dirty="0" sz="2100" spc="-10" b="1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dirty="0" sz="2100" b="1">
                <a:solidFill>
                  <a:srgbClr val="FFFFFF"/>
                </a:solidFill>
                <a:latin typeface="Times New Roman"/>
                <a:cs typeface="Times New Roman"/>
              </a:rPr>
              <a:t>available as</a:t>
            </a:r>
            <a:r>
              <a:rPr dirty="0" sz="2100" spc="-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00" spc="-5" b="1">
                <a:solidFill>
                  <a:srgbClr val="FFFFFF"/>
                </a:solidFill>
                <a:latin typeface="Times New Roman"/>
                <a:cs typeface="Times New Roman"/>
              </a:rPr>
              <a:t>well</a:t>
            </a:r>
            <a:endParaRPr sz="2100">
              <a:latin typeface="Times New Roman"/>
              <a:cs typeface="Times New Roman"/>
            </a:endParaRPr>
          </a:p>
          <a:p>
            <a:pPr lvl="2" marL="1155065" marR="239395" indent="-228600">
              <a:lnSpc>
                <a:spcPts val="2020"/>
              </a:lnSpc>
              <a:spcBef>
                <a:spcPts val="484"/>
              </a:spcBef>
              <a:buFont typeface="Arial"/>
              <a:buChar char="•"/>
              <a:tabLst>
                <a:tab pos="1155700" algn="l"/>
              </a:tabLst>
            </a:pPr>
            <a:r>
              <a:rPr dirty="0" sz="2100" spc="-5" b="1">
                <a:solidFill>
                  <a:srgbClr val="FFFFFF"/>
                </a:solidFill>
                <a:latin typeface="Times New Roman"/>
                <a:cs typeface="Times New Roman"/>
              </a:rPr>
              <a:t>Appropriations </a:t>
            </a:r>
            <a:r>
              <a:rPr dirty="0" sz="2100" b="1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dirty="0" sz="2100" spc="-5" b="1">
                <a:solidFill>
                  <a:srgbClr val="FFFFFF"/>
                </a:solidFill>
                <a:latin typeface="Times New Roman"/>
                <a:cs typeface="Times New Roman"/>
              </a:rPr>
              <a:t>equipment </a:t>
            </a:r>
            <a:r>
              <a:rPr dirty="0" sz="2100" b="1">
                <a:solidFill>
                  <a:srgbClr val="FFFFFF"/>
                </a:solidFill>
                <a:latin typeface="Times New Roman"/>
                <a:cs typeface="Times New Roman"/>
              </a:rPr>
              <a:t>allowances </a:t>
            </a:r>
            <a:r>
              <a:rPr dirty="0" sz="2100" spc="-5" b="1">
                <a:solidFill>
                  <a:srgbClr val="FFFFFF"/>
                </a:solidFill>
                <a:latin typeface="Times New Roman"/>
                <a:cs typeface="Times New Roman"/>
              </a:rPr>
              <a:t>shifted </a:t>
            </a:r>
            <a:r>
              <a:rPr dirty="0" sz="2100" spc="-10" b="1">
                <a:solidFill>
                  <a:srgbClr val="FFFFFF"/>
                </a:solidFill>
                <a:latin typeface="Times New Roman"/>
                <a:cs typeface="Times New Roman"/>
              </a:rPr>
              <a:t>from </a:t>
            </a:r>
            <a:r>
              <a:rPr dirty="0" sz="2100" spc="-5" b="1">
                <a:solidFill>
                  <a:srgbClr val="FFFFFF"/>
                </a:solidFill>
                <a:latin typeface="Times New Roman"/>
                <a:cs typeface="Times New Roman"/>
              </a:rPr>
              <a:t>General  fund</a:t>
            </a:r>
            <a:endParaRPr sz="2100">
              <a:latin typeface="Times New Roman"/>
              <a:cs typeface="Times New Roman"/>
            </a:endParaRPr>
          </a:p>
          <a:p>
            <a:pPr lvl="2">
              <a:lnSpc>
                <a:spcPct val="100000"/>
              </a:lnSpc>
              <a:spcBef>
                <a:spcPts val="35"/>
              </a:spcBef>
              <a:buChar char="•"/>
            </a:pPr>
            <a:endParaRPr sz="1850">
              <a:latin typeface="Times New Roman"/>
              <a:cs typeface="Times New Roman"/>
            </a:endParaRPr>
          </a:p>
          <a:p>
            <a:pPr lvl="1" marL="698500" indent="-228600">
              <a:lnSpc>
                <a:spcPct val="100000"/>
              </a:lnSpc>
              <a:buFont typeface="Arial"/>
              <a:buChar char="•"/>
              <a:tabLst>
                <a:tab pos="698500" algn="l"/>
              </a:tabLst>
            </a:pPr>
            <a:r>
              <a:rPr dirty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CCI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budget has no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major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 changes</a:t>
            </a:r>
            <a:endParaRPr sz="2400">
              <a:latin typeface="Times New Roman"/>
              <a:cs typeface="Times New Roman"/>
            </a:endParaRPr>
          </a:p>
          <a:p>
            <a:pPr lvl="2" marL="1155700" indent="-2286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1155700" algn="l"/>
              </a:tabLst>
            </a:pPr>
            <a:r>
              <a:rPr dirty="0" sz="2000" spc="-50" b="1">
                <a:solidFill>
                  <a:srgbClr val="FFFFFF"/>
                </a:solidFill>
                <a:latin typeface="Times New Roman"/>
                <a:cs typeface="Times New Roman"/>
              </a:rPr>
              <a:t>IT,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software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and computer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equipment </a:t>
            </a:r>
            <a:r>
              <a:rPr dirty="0" sz="2000" spc="-10" b="1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dirty="0" sz="2000" spc="-1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budgeted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0706" y="1089405"/>
            <a:ext cx="12077065" cy="125730"/>
            <a:chOff x="60706" y="1089405"/>
            <a:chExt cx="12077065" cy="125730"/>
          </a:xfrm>
        </p:grpSpPr>
        <p:sp>
          <p:nvSpPr>
            <p:cNvPr id="5" name="object 5"/>
            <p:cNvSpPr/>
            <p:nvPr/>
          </p:nvSpPr>
          <p:spPr>
            <a:xfrm>
              <a:off x="67056" y="1095755"/>
              <a:ext cx="12064365" cy="113030"/>
            </a:xfrm>
            <a:custGeom>
              <a:avLst/>
              <a:gdLst/>
              <a:ahLst/>
              <a:cxnLst/>
              <a:rect l="l" t="t" r="r" b="b"/>
              <a:pathLst>
                <a:path w="12064365" h="113030">
                  <a:moveTo>
                    <a:pt x="12063984" y="0"/>
                  </a:moveTo>
                  <a:lnTo>
                    <a:pt x="0" y="0"/>
                  </a:lnTo>
                  <a:lnTo>
                    <a:pt x="0" y="112775"/>
                  </a:lnTo>
                  <a:lnTo>
                    <a:pt x="12063984" y="112775"/>
                  </a:lnTo>
                  <a:lnTo>
                    <a:pt x="120639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7056" y="1095755"/>
              <a:ext cx="12064365" cy="113030"/>
            </a:xfrm>
            <a:custGeom>
              <a:avLst/>
              <a:gdLst/>
              <a:ahLst/>
              <a:cxnLst/>
              <a:rect l="l" t="t" r="r" b="b"/>
              <a:pathLst>
                <a:path w="12064365" h="113030">
                  <a:moveTo>
                    <a:pt x="0" y="0"/>
                  </a:moveTo>
                  <a:lnTo>
                    <a:pt x="12063984" y="0"/>
                  </a:lnTo>
                  <a:lnTo>
                    <a:pt x="12063984" y="112775"/>
                  </a:lnTo>
                  <a:lnTo>
                    <a:pt x="0" y="11277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8603048" y="562138"/>
            <a:ext cx="335915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70" b="1">
                <a:solidFill>
                  <a:srgbClr val="FFFFFF"/>
                </a:solidFill>
                <a:latin typeface="Times New Roman"/>
                <a:cs typeface="Times New Roman"/>
              </a:rPr>
              <a:t>Town </a:t>
            </a:r>
            <a:r>
              <a:rPr dirty="0" sz="3000" b="1">
                <a:solidFill>
                  <a:srgbClr val="FFFFFF"/>
                </a:solidFill>
                <a:latin typeface="Times New Roman"/>
                <a:cs typeface="Times New Roman"/>
              </a:rPr>
              <a:t>of Cedar</a:t>
            </a:r>
            <a:r>
              <a:rPr dirty="0" sz="3000" spc="-10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FFFFFF"/>
                </a:solidFill>
                <a:latin typeface="Times New Roman"/>
                <a:cs typeface="Times New Roman"/>
              </a:rPr>
              <a:t>Lake</a:t>
            </a:r>
            <a:endParaRPr sz="30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947404" y="1716023"/>
            <a:ext cx="2859405" cy="3789045"/>
            <a:chOff x="8947404" y="1716023"/>
            <a:chExt cx="2859405" cy="378904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47404" y="2659379"/>
              <a:ext cx="2496311" cy="140512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47404" y="4064508"/>
              <a:ext cx="2657855" cy="144017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47404" y="1716023"/>
              <a:ext cx="2859024" cy="9433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040" y="545034"/>
            <a:ext cx="316039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p2024</a:t>
            </a:r>
            <a:r>
              <a:rPr dirty="0" spc="-55"/>
              <a:t> </a:t>
            </a:r>
            <a:r>
              <a:rPr dirty="0" spc="-10"/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699" y="1321973"/>
            <a:ext cx="10035540" cy="46755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25" b="1">
                <a:solidFill>
                  <a:srgbClr val="FFFFFF"/>
                </a:solidFill>
                <a:latin typeface="Times New Roman"/>
                <a:cs typeface="Times New Roman"/>
              </a:rPr>
              <a:t>APPROPRIATIONS </a:t>
            </a:r>
            <a:r>
              <a:rPr dirty="0" sz="2800" spc="-5" b="1">
                <a:solidFill>
                  <a:srgbClr val="FFFFFF"/>
                </a:solidFill>
                <a:latin typeface="Times New Roman"/>
                <a:cs typeface="Times New Roman"/>
              </a:rPr>
              <a:t>– Local Income </a:t>
            </a:r>
            <a:r>
              <a:rPr dirty="0" sz="2800" spc="-90" b="1">
                <a:solidFill>
                  <a:srgbClr val="FFFFFF"/>
                </a:solidFill>
                <a:latin typeface="Times New Roman"/>
                <a:cs typeface="Times New Roman"/>
              </a:rPr>
              <a:t>Tax</a:t>
            </a:r>
            <a:r>
              <a:rPr dirty="0" sz="2800" spc="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Funds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FFFFFF"/>
              </a:buClr>
              <a:buFont typeface="Arial"/>
              <a:buChar char="•"/>
            </a:pPr>
            <a:endParaRPr sz="3650">
              <a:latin typeface="Times New Roman"/>
              <a:cs typeface="Times New Roman"/>
            </a:endParaRPr>
          </a:p>
          <a:p>
            <a:pPr lvl="1" marL="698500" indent="-228600">
              <a:lnSpc>
                <a:spcPct val="100000"/>
              </a:lnSpc>
              <a:buFont typeface="Arial"/>
              <a:buChar char="•"/>
              <a:tabLst>
                <a:tab pos="698500" algn="l"/>
              </a:tabLst>
            </a:pPr>
            <a:r>
              <a:rPr dirty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CEDIT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(LIT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Economic</a:t>
            </a:r>
            <a:r>
              <a:rPr dirty="0" sz="2400" spc="-7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Development)</a:t>
            </a:r>
            <a:endParaRPr sz="2400">
              <a:latin typeface="Times New Roman"/>
              <a:cs typeface="Times New Roman"/>
            </a:endParaRPr>
          </a:p>
          <a:p>
            <a:pPr lvl="2" marL="1155700" indent="-228600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1155700" algn="l"/>
              </a:tabLst>
            </a:pPr>
            <a:r>
              <a:rPr dirty="0" sz="2000" spc="5" b="1">
                <a:solidFill>
                  <a:srgbClr val="FFFFFF"/>
                </a:solidFill>
                <a:latin typeface="Times New Roman"/>
                <a:cs typeface="Times New Roman"/>
              </a:rPr>
              <a:t>2015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Road Bond; final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maturity in</a:t>
            </a:r>
            <a:r>
              <a:rPr dirty="0" sz="2000" spc="-1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5" b="1">
                <a:solidFill>
                  <a:srgbClr val="FFFFFF"/>
                </a:solidFill>
                <a:latin typeface="Times New Roman"/>
                <a:cs typeface="Times New Roman"/>
              </a:rPr>
              <a:t>2025</a:t>
            </a:r>
            <a:endParaRPr sz="2000">
              <a:latin typeface="Times New Roman"/>
              <a:cs typeface="Times New Roman"/>
            </a:endParaRPr>
          </a:p>
          <a:p>
            <a:pPr lvl="2" marL="1155700" indent="-228600">
              <a:lnSpc>
                <a:spcPct val="100000"/>
              </a:lnSpc>
              <a:spcBef>
                <a:spcPts val="250"/>
              </a:spcBef>
              <a:buFont typeface="Arial"/>
              <a:buChar char="•"/>
              <a:tabLst>
                <a:tab pos="1155700" algn="l"/>
              </a:tabLst>
            </a:pP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Significant increases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for one-off or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periodic reports, including </a:t>
            </a:r>
            <a:r>
              <a:rPr dirty="0" sz="2000" spc="-10" b="1">
                <a:solidFill>
                  <a:srgbClr val="FFFFFF"/>
                </a:solidFill>
                <a:latin typeface="Times New Roman"/>
                <a:cs typeface="Times New Roman"/>
              </a:rPr>
              <a:t>road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impact</a:t>
            </a:r>
            <a:r>
              <a:rPr dirty="0" sz="2000" spc="-2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study</a:t>
            </a:r>
            <a:endParaRPr sz="2000">
              <a:latin typeface="Times New Roman"/>
              <a:cs typeface="Times New Roman"/>
            </a:endParaRPr>
          </a:p>
          <a:p>
            <a:pPr lvl="2" marL="1155700" marR="5080" indent="-229235">
              <a:lnSpc>
                <a:spcPts val="2160"/>
              </a:lnSpc>
              <a:spcBef>
                <a:spcPts val="535"/>
              </a:spcBef>
              <a:buFont typeface="Arial"/>
              <a:buChar char="•"/>
              <a:tabLst>
                <a:tab pos="1155700" algn="l"/>
              </a:tabLst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Potential for additional bond for payment of </a:t>
            </a:r>
            <a:r>
              <a:rPr dirty="0" sz="2000" spc="-10" b="1">
                <a:solidFill>
                  <a:srgbClr val="FFFFFF"/>
                </a:solidFill>
                <a:latin typeface="Times New Roman"/>
                <a:cs typeface="Times New Roman"/>
              </a:rPr>
              <a:t>road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improvements with </a:t>
            </a:r>
            <a:r>
              <a:rPr dirty="0" sz="2000" spc="-10" b="1">
                <a:solidFill>
                  <a:srgbClr val="FFFFFF"/>
                </a:solidFill>
                <a:latin typeface="Times New Roman"/>
                <a:cs typeface="Times New Roman"/>
              </a:rPr>
              <a:t>current</a:t>
            </a:r>
            <a:r>
              <a:rPr dirty="0" sz="2000" spc="-27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and 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estimated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CEDIT</a:t>
            </a:r>
            <a:r>
              <a:rPr dirty="0" sz="2000" spc="-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distributions</a:t>
            </a:r>
            <a:endParaRPr sz="2000">
              <a:latin typeface="Times New Roman"/>
              <a:cs typeface="Times New Roman"/>
            </a:endParaRPr>
          </a:p>
          <a:p>
            <a:pPr lvl="2"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lvl="1" marL="698500" indent="-228600">
              <a:lnSpc>
                <a:spcPct val="100000"/>
              </a:lnSpc>
              <a:buFont typeface="Arial"/>
              <a:buChar char="•"/>
              <a:tabLst>
                <a:tab pos="698500" algn="l"/>
              </a:tabLst>
            </a:pP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LOIT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Public Safety (LIT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Public</a:t>
            </a:r>
            <a:r>
              <a:rPr dirty="0" sz="2400" spc="-1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Safety)</a:t>
            </a:r>
            <a:endParaRPr sz="2400">
              <a:latin typeface="Times New Roman"/>
              <a:cs typeface="Times New Roman"/>
            </a:endParaRPr>
          </a:p>
          <a:p>
            <a:pPr lvl="2" marL="1155700" indent="-228600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1155700" algn="l"/>
              </a:tabLst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Pays</a:t>
            </a:r>
            <a:r>
              <a:rPr dirty="0" sz="2000" spc="-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major</a:t>
            </a:r>
            <a:r>
              <a:rPr dirty="0" sz="2000" spc="-7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portion</a:t>
            </a:r>
            <a:r>
              <a:rPr dirty="0" sz="20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2000" spc="-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PSAP</a:t>
            </a:r>
            <a:r>
              <a:rPr dirty="0" sz="2000" spc="-1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contract</a:t>
            </a:r>
            <a:r>
              <a:rPr dirty="0" sz="20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z="2000" spc="-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$275,000</a:t>
            </a:r>
            <a:r>
              <a:rPr dirty="0" sz="20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budgeted</a:t>
            </a:r>
            <a:r>
              <a:rPr dirty="0" sz="20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dirty="0" sz="2000" spc="-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5" b="1">
                <a:solidFill>
                  <a:srgbClr val="FFFFFF"/>
                </a:solidFill>
                <a:latin typeface="Times New Roman"/>
                <a:cs typeface="Times New Roman"/>
              </a:rPr>
              <a:t>2024</a:t>
            </a:r>
            <a:endParaRPr sz="2000">
              <a:latin typeface="Times New Roman"/>
              <a:cs typeface="Times New Roman"/>
            </a:endParaRPr>
          </a:p>
          <a:p>
            <a:pPr lvl="2" marL="1155700" indent="-2286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1155700" algn="l"/>
              </a:tabLst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($150,000 of PSAP contract also budgeted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General</a:t>
            </a:r>
            <a:r>
              <a:rPr dirty="0" sz="2000" spc="-30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Fund)</a:t>
            </a:r>
            <a:endParaRPr sz="2000">
              <a:latin typeface="Times New Roman"/>
              <a:cs typeface="Times New Roman"/>
            </a:endParaRPr>
          </a:p>
          <a:p>
            <a:pPr lvl="2" marL="1155700" indent="-228600">
              <a:lnSpc>
                <a:spcPct val="100000"/>
              </a:lnSpc>
              <a:spcBef>
                <a:spcPts val="250"/>
              </a:spcBef>
              <a:buFont typeface="Arial"/>
              <a:buChar char="•"/>
              <a:tabLst>
                <a:tab pos="1155700" algn="l"/>
              </a:tabLst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Potential for large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reduction in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costs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if </a:t>
            </a:r>
            <a:r>
              <a:rPr dirty="0" sz="2000" spc="-15" b="1">
                <a:solidFill>
                  <a:srgbClr val="FFFFFF"/>
                </a:solidFill>
                <a:latin typeface="Times New Roman"/>
                <a:cs typeface="Times New Roman"/>
              </a:rPr>
              <a:t>were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to join</a:t>
            </a:r>
            <a:r>
              <a:rPr dirty="0" sz="2000" spc="-2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County</a:t>
            </a:r>
            <a:endParaRPr sz="2000">
              <a:latin typeface="Times New Roman"/>
              <a:cs typeface="Times New Roman"/>
            </a:endParaRPr>
          </a:p>
          <a:p>
            <a:pPr lvl="3" marL="1612900" indent="-228600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1612900" algn="l"/>
              </a:tabLst>
            </a:pPr>
            <a:r>
              <a:rPr dirty="0" sz="1800" spc="-25" b="1">
                <a:solidFill>
                  <a:srgbClr val="FFFFFF"/>
                </a:solidFill>
                <a:latin typeface="Times New Roman"/>
                <a:cs typeface="Times New Roman"/>
              </a:rPr>
              <a:t>Would </a:t>
            </a: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allow for either </a:t>
            </a:r>
            <a:r>
              <a:rPr dirty="0" sz="1800" spc="-5" b="1">
                <a:solidFill>
                  <a:srgbClr val="FFFFFF"/>
                </a:solidFill>
                <a:latin typeface="Times New Roman"/>
                <a:cs typeface="Times New Roman"/>
              </a:rPr>
              <a:t>hiring </a:t>
            </a: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1800" spc="-5" b="1">
                <a:solidFill>
                  <a:srgbClr val="FFFFFF"/>
                </a:solidFill>
                <a:latin typeface="Times New Roman"/>
                <a:cs typeface="Times New Roman"/>
              </a:rPr>
              <a:t>additional </a:t>
            </a: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officers or </a:t>
            </a:r>
            <a:r>
              <a:rPr dirty="0" sz="1800" spc="-10" b="1">
                <a:solidFill>
                  <a:srgbClr val="FFFFFF"/>
                </a:solidFill>
                <a:latin typeface="Times New Roman"/>
                <a:cs typeface="Times New Roman"/>
              </a:rPr>
              <a:t>provide </a:t>
            </a:r>
            <a:r>
              <a:rPr dirty="0" sz="1800" spc="-5" b="1">
                <a:solidFill>
                  <a:srgbClr val="FFFFFF"/>
                </a:solidFill>
                <a:latin typeface="Times New Roman"/>
                <a:cs typeface="Times New Roman"/>
              </a:rPr>
              <a:t>relief </a:t>
            </a: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to General</a:t>
            </a:r>
            <a:r>
              <a:rPr dirty="0" sz="1800" spc="-1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Times New Roman"/>
                <a:cs typeface="Times New Roman"/>
              </a:rPr>
              <a:t>Fund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0706" y="1089405"/>
            <a:ext cx="12077065" cy="125730"/>
            <a:chOff x="60706" y="1089405"/>
            <a:chExt cx="12077065" cy="125730"/>
          </a:xfrm>
        </p:grpSpPr>
        <p:sp>
          <p:nvSpPr>
            <p:cNvPr id="5" name="object 5"/>
            <p:cNvSpPr/>
            <p:nvPr/>
          </p:nvSpPr>
          <p:spPr>
            <a:xfrm>
              <a:off x="67056" y="1095755"/>
              <a:ext cx="12064365" cy="113030"/>
            </a:xfrm>
            <a:custGeom>
              <a:avLst/>
              <a:gdLst/>
              <a:ahLst/>
              <a:cxnLst/>
              <a:rect l="l" t="t" r="r" b="b"/>
              <a:pathLst>
                <a:path w="12064365" h="113030">
                  <a:moveTo>
                    <a:pt x="12063984" y="0"/>
                  </a:moveTo>
                  <a:lnTo>
                    <a:pt x="0" y="0"/>
                  </a:lnTo>
                  <a:lnTo>
                    <a:pt x="0" y="112775"/>
                  </a:lnTo>
                  <a:lnTo>
                    <a:pt x="12063984" y="112775"/>
                  </a:lnTo>
                  <a:lnTo>
                    <a:pt x="120639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7056" y="1095755"/>
              <a:ext cx="12064365" cy="113030"/>
            </a:xfrm>
            <a:custGeom>
              <a:avLst/>
              <a:gdLst/>
              <a:ahLst/>
              <a:cxnLst/>
              <a:rect l="l" t="t" r="r" b="b"/>
              <a:pathLst>
                <a:path w="12064365" h="113030">
                  <a:moveTo>
                    <a:pt x="0" y="0"/>
                  </a:moveTo>
                  <a:lnTo>
                    <a:pt x="12063984" y="0"/>
                  </a:lnTo>
                  <a:lnTo>
                    <a:pt x="12063984" y="112775"/>
                  </a:lnTo>
                  <a:lnTo>
                    <a:pt x="0" y="11277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8603048" y="562138"/>
            <a:ext cx="335915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70" b="1">
                <a:solidFill>
                  <a:srgbClr val="FFFFFF"/>
                </a:solidFill>
                <a:latin typeface="Times New Roman"/>
                <a:cs typeface="Times New Roman"/>
              </a:rPr>
              <a:t>Town </a:t>
            </a:r>
            <a:r>
              <a:rPr dirty="0" sz="3000" b="1">
                <a:solidFill>
                  <a:srgbClr val="FFFFFF"/>
                </a:solidFill>
                <a:latin typeface="Times New Roman"/>
                <a:cs typeface="Times New Roman"/>
              </a:rPr>
              <a:t>of Cedar</a:t>
            </a:r>
            <a:r>
              <a:rPr dirty="0" sz="3000" spc="-10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FFFFFF"/>
                </a:solidFill>
                <a:latin typeface="Times New Roman"/>
                <a:cs typeface="Times New Roman"/>
              </a:rPr>
              <a:t>Lake</a:t>
            </a:r>
            <a:endParaRPr sz="30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64981" y="4018788"/>
            <a:ext cx="2386582" cy="149504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15628" y="1271016"/>
            <a:ext cx="2284475" cy="171145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040" y="545034"/>
            <a:ext cx="316039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p2024</a:t>
            </a:r>
            <a:r>
              <a:rPr dirty="0" spc="-55"/>
              <a:t> </a:t>
            </a:r>
            <a:r>
              <a:rPr dirty="0" spc="-10"/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404283"/>
            <a:ext cx="9004935" cy="45650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25" b="1">
                <a:solidFill>
                  <a:srgbClr val="FFFFFF"/>
                </a:solidFill>
                <a:latin typeface="Times New Roman"/>
                <a:cs typeface="Times New Roman"/>
              </a:rPr>
              <a:t>APPROPRIATIONS </a:t>
            </a:r>
            <a:r>
              <a:rPr dirty="0" sz="2800" spc="-5" b="1">
                <a:solidFill>
                  <a:srgbClr val="FFFFFF"/>
                </a:solidFill>
                <a:latin typeface="Times New Roman"/>
                <a:cs typeface="Times New Roman"/>
              </a:rPr>
              <a:t>– Other</a:t>
            </a:r>
            <a:r>
              <a:rPr dirty="0" sz="2800" spc="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Funds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FFFFFF"/>
              </a:buClr>
              <a:buFont typeface="Arial"/>
              <a:buChar char="•"/>
            </a:pPr>
            <a:endParaRPr sz="3650">
              <a:latin typeface="Times New Roman"/>
              <a:cs typeface="Times New Roman"/>
            </a:endParaRPr>
          </a:p>
          <a:p>
            <a:pPr lvl="1" marL="698500" indent="-228600">
              <a:lnSpc>
                <a:spcPct val="100000"/>
              </a:lnSpc>
              <a:buFont typeface="Arial"/>
              <a:buChar char="•"/>
              <a:tabLst>
                <a:tab pos="698500" algn="l"/>
              </a:tabLst>
            </a:pP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Casino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Gaming</a:t>
            </a:r>
            <a:r>
              <a:rPr dirty="0" sz="2400" spc="-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Fund</a:t>
            </a:r>
            <a:endParaRPr sz="2400">
              <a:latin typeface="Times New Roman"/>
              <a:cs typeface="Times New Roman"/>
            </a:endParaRPr>
          </a:p>
          <a:p>
            <a:pPr lvl="2" marL="1155700" indent="-229235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1155700" algn="l"/>
              </a:tabLst>
            </a:pP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Miscellaneous professional services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improvements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budgeted</a:t>
            </a:r>
            <a:r>
              <a:rPr dirty="0" sz="2000" spc="-1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(~$50k)</a:t>
            </a:r>
            <a:endParaRPr sz="2000">
              <a:latin typeface="Times New Roman"/>
              <a:cs typeface="Times New Roman"/>
            </a:endParaRPr>
          </a:p>
          <a:p>
            <a:pPr lvl="2" marL="1155700" indent="-229235">
              <a:lnSpc>
                <a:spcPct val="100000"/>
              </a:lnSpc>
              <a:spcBef>
                <a:spcPts val="250"/>
              </a:spcBef>
              <a:buFont typeface="Arial"/>
              <a:buChar char="•"/>
              <a:tabLst>
                <a:tab pos="1155700" algn="l"/>
              </a:tabLst>
            </a:pP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Per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sustain plan, funds </a:t>
            </a:r>
            <a:r>
              <a:rPr dirty="0" sz="2000" spc="-10" b="1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build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future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capital</a:t>
            </a:r>
            <a:r>
              <a:rPr dirty="0" sz="2000" spc="-26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needs</a:t>
            </a:r>
            <a:endParaRPr sz="2000">
              <a:latin typeface="Times New Roman"/>
              <a:cs typeface="Times New Roman"/>
            </a:endParaRPr>
          </a:p>
          <a:p>
            <a:pPr lvl="2"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Arial"/>
              <a:buChar char="•"/>
            </a:pPr>
            <a:endParaRPr sz="2450">
              <a:latin typeface="Times New Roman"/>
              <a:cs typeface="Times New Roman"/>
            </a:endParaRPr>
          </a:p>
          <a:p>
            <a:pPr lvl="1" marL="698500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Debt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Service</a:t>
            </a:r>
            <a:r>
              <a:rPr dirty="0" sz="2400" spc="-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Funds</a:t>
            </a:r>
            <a:endParaRPr sz="2400">
              <a:latin typeface="Times New Roman"/>
              <a:cs typeface="Times New Roman"/>
            </a:endParaRPr>
          </a:p>
          <a:p>
            <a:pPr lvl="2" marL="1841500" marR="2629535" indent="-915035">
              <a:lnSpc>
                <a:spcPct val="111000"/>
              </a:lnSpc>
              <a:buFont typeface="Arial"/>
              <a:buChar char="•"/>
              <a:tabLst>
                <a:tab pos="1155700" algn="l"/>
              </a:tabLst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Debt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service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funds </a:t>
            </a:r>
            <a:r>
              <a:rPr dirty="0" sz="2000" spc="-10" b="1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budgeted based on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their  amortization schedules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and payments</a:t>
            </a:r>
            <a:r>
              <a:rPr dirty="0" sz="2000" spc="-10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due</a:t>
            </a:r>
            <a:endParaRPr sz="2000">
              <a:latin typeface="Times New Roman"/>
              <a:cs typeface="Times New Roman"/>
            </a:endParaRPr>
          </a:p>
          <a:p>
            <a:pPr lvl="2"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Arial"/>
              <a:buChar char="•"/>
            </a:pPr>
            <a:endParaRPr sz="2850">
              <a:latin typeface="Times New Roman"/>
              <a:cs typeface="Times New Roman"/>
            </a:endParaRPr>
          </a:p>
          <a:p>
            <a:pPr lvl="1" marL="698500" indent="-228600">
              <a:lnSpc>
                <a:spcPct val="100000"/>
              </a:lnSpc>
              <a:buFont typeface="Arial"/>
              <a:buChar char="•"/>
              <a:tabLst>
                <a:tab pos="698500" algn="l"/>
              </a:tabLst>
            </a:pP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Redevelopment</a:t>
            </a:r>
            <a:r>
              <a:rPr dirty="0" sz="2400" spc="-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General</a:t>
            </a:r>
            <a:endParaRPr sz="2400">
              <a:latin typeface="Times New Roman"/>
              <a:cs typeface="Times New Roman"/>
            </a:endParaRPr>
          </a:p>
          <a:p>
            <a:pPr lvl="2" marL="1155700" indent="-229235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1155700" algn="l"/>
              </a:tabLst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No major</a:t>
            </a:r>
            <a:r>
              <a:rPr dirty="0" sz="2000" spc="-8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changes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0706" y="1089405"/>
            <a:ext cx="12077065" cy="1472565"/>
            <a:chOff x="60706" y="1089405"/>
            <a:chExt cx="12077065" cy="1472565"/>
          </a:xfrm>
        </p:grpSpPr>
        <p:sp>
          <p:nvSpPr>
            <p:cNvPr id="5" name="object 5"/>
            <p:cNvSpPr/>
            <p:nvPr/>
          </p:nvSpPr>
          <p:spPr>
            <a:xfrm>
              <a:off x="67056" y="1095755"/>
              <a:ext cx="12064365" cy="113030"/>
            </a:xfrm>
            <a:custGeom>
              <a:avLst/>
              <a:gdLst/>
              <a:ahLst/>
              <a:cxnLst/>
              <a:rect l="l" t="t" r="r" b="b"/>
              <a:pathLst>
                <a:path w="12064365" h="113030">
                  <a:moveTo>
                    <a:pt x="12063984" y="0"/>
                  </a:moveTo>
                  <a:lnTo>
                    <a:pt x="0" y="0"/>
                  </a:lnTo>
                  <a:lnTo>
                    <a:pt x="0" y="112775"/>
                  </a:lnTo>
                  <a:lnTo>
                    <a:pt x="12063984" y="112775"/>
                  </a:lnTo>
                  <a:lnTo>
                    <a:pt x="120639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7056" y="1095755"/>
              <a:ext cx="12064365" cy="113030"/>
            </a:xfrm>
            <a:custGeom>
              <a:avLst/>
              <a:gdLst/>
              <a:ahLst/>
              <a:cxnLst/>
              <a:rect l="l" t="t" r="r" b="b"/>
              <a:pathLst>
                <a:path w="12064365" h="113030">
                  <a:moveTo>
                    <a:pt x="0" y="0"/>
                  </a:moveTo>
                  <a:lnTo>
                    <a:pt x="12063984" y="0"/>
                  </a:lnTo>
                  <a:lnTo>
                    <a:pt x="12063984" y="112775"/>
                  </a:lnTo>
                  <a:lnTo>
                    <a:pt x="0" y="11277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22308" y="1208532"/>
              <a:ext cx="2566414" cy="135331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603048" y="562138"/>
            <a:ext cx="335915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70" b="1">
                <a:solidFill>
                  <a:srgbClr val="FFFFFF"/>
                </a:solidFill>
                <a:latin typeface="Times New Roman"/>
                <a:cs typeface="Times New Roman"/>
              </a:rPr>
              <a:t>Town </a:t>
            </a:r>
            <a:r>
              <a:rPr dirty="0" sz="3000" b="1">
                <a:solidFill>
                  <a:srgbClr val="FFFFFF"/>
                </a:solidFill>
                <a:latin typeface="Times New Roman"/>
                <a:cs typeface="Times New Roman"/>
              </a:rPr>
              <a:t>of Cedar</a:t>
            </a:r>
            <a:r>
              <a:rPr dirty="0" sz="3000" spc="-10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FFFFFF"/>
                </a:solidFill>
                <a:latin typeface="Times New Roman"/>
                <a:cs typeface="Times New Roman"/>
              </a:rPr>
              <a:t>Lake</a:t>
            </a:r>
            <a:endParaRPr sz="30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11440" y="3683508"/>
            <a:ext cx="1976627" cy="174802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040" y="545034"/>
            <a:ext cx="316039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p2024</a:t>
            </a:r>
            <a:r>
              <a:rPr dirty="0" spc="-60"/>
              <a:t> </a:t>
            </a:r>
            <a:r>
              <a:rPr dirty="0" spc="-10"/>
              <a:t>Introduction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0706" y="1089405"/>
            <a:ext cx="12077065" cy="125730"/>
            <a:chOff x="60706" y="1089405"/>
            <a:chExt cx="12077065" cy="125730"/>
          </a:xfrm>
        </p:grpSpPr>
        <p:sp>
          <p:nvSpPr>
            <p:cNvPr id="4" name="object 4"/>
            <p:cNvSpPr/>
            <p:nvPr/>
          </p:nvSpPr>
          <p:spPr>
            <a:xfrm>
              <a:off x="67056" y="1095755"/>
              <a:ext cx="12064365" cy="113030"/>
            </a:xfrm>
            <a:custGeom>
              <a:avLst/>
              <a:gdLst/>
              <a:ahLst/>
              <a:cxnLst/>
              <a:rect l="l" t="t" r="r" b="b"/>
              <a:pathLst>
                <a:path w="12064365" h="113030">
                  <a:moveTo>
                    <a:pt x="12063984" y="0"/>
                  </a:moveTo>
                  <a:lnTo>
                    <a:pt x="0" y="0"/>
                  </a:lnTo>
                  <a:lnTo>
                    <a:pt x="0" y="112775"/>
                  </a:lnTo>
                  <a:lnTo>
                    <a:pt x="12063984" y="112775"/>
                  </a:lnTo>
                  <a:lnTo>
                    <a:pt x="120639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7056" y="1095755"/>
              <a:ext cx="12064365" cy="113030"/>
            </a:xfrm>
            <a:custGeom>
              <a:avLst/>
              <a:gdLst/>
              <a:ahLst/>
              <a:cxnLst/>
              <a:rect l="l" t="t" r="r" b="b"/>
              <a:pathLst>
                <a:path w="12064365" h="113030">
                  <a:moveTo>
                    <a:pt x="0" y="0"/>
                  </a:moveTo>
                  <a:lnTo>
                    <a:pt x="12063984" y="0"/>
                  </a:lnTo>
                  <a:lnTo>
                    <a:pt x="12063984" y="112775"/>
                  </a:lnTo>
                  <a:lnTo>
                    <a:pt x="0" y="11277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8603048" y="562138"/>
            <a:ext cx="335915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70" b="1">
                <a:solidFill>
                  <a:srgbClr val="FFFFFF"/>
                </a:solidFill>
                <a:latin typeface="Times New Roman"/>
                <a:cs typeface="Times New Roman"/>
              </a:rPr>
              <a:t>Town </a:t>
            </a:r>
            <a:r>
              <a:rPr dirty="0" sz="3000" b="1">
                <a:solidFill>
                  <a:srgbClr val="FFFFFF"/>
                </a:solidFill>
                <a:latin typeface="Times New Roman"/>
                <a:cs typeface="Times New Roman"/>
              </a:rPr>
              <a:t>of Cedar</a:t>
            </a:r>
            <a:r>
              <a:rPr dirty="0" sz="3000" spc="-10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FFFFFF"/>
                </a:solidFill>
                <a:latin typeface="Times New Roman"/>
                <a:cs typeface="Times New Roman"/>
              </a:rPr>
              <a:t>Lake</a:t>
            </a:r>
            <a:endParaRPr sz="30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257300" y="1995106"/>
            <a:ext cx="9966960" cy="4251960"/>
            <a:chOff x="1257300" y="1995106"/>
            <a:chExt cx="9966960" cy="4251960"/>
          </a:xfrm>
        </p:grpSpPr>
        <p:sp>
          <p:nvSpPr>
            <p:cNvPr id="8" name="object 8"/>
            <p:cNvSpPr/>
            <p:nvPr/>
          </p:nvSpPr>
          <p:spPr>
            <a:xfrm>
              <a:off x="1257300" y="5423915"/>
              <a:ext cx="1487805" cy="0"/>
            </a:xfrm>
            <a:custGeom>
              <a:avLst/>
              <a:gdLst/>
              <a:ahLst/>
              <a:cxnLst/>
              <a:rect l="l" t="t" r="r" b="b"/>
              <a:pathLst>
                <a:path w="1487805" h="0">
                  <a:moveTo>
                    <a:pt x="0" y="0"/>
                  </a:moveTo>
                  <a:lnTo>
                    <a:pt x="379475" y="0"/>
                  </a:lnTo>
                </a:path>
                <a:path w="1487805" h="0">
                  <a:moveTo>
                    <a:pt x="726948" y="0"/>
                  </a:moveTo>
                  <a:lnTo>
                    <a:pt x="14874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636775" y="5436108"/>
              <a:ext cx="347980" cy="806450"/>
            </a:xfrm>
            <a:custGeom>
              <a:avLst/>
              <a:gdLst/>
              <a:ahLst/>
              <a:cxnLst/>
              <a:rect l="l" t="t" r="r" b="b"/>
              <a:pathLst>
                <a:path w="347980" h="806450">
                  <a:moveTo>
                    <a:pt x="347472" y="0"/>
                  </a:moveTo>
                  <a:lnTo>
                    <a:pt x="0" y="0"/>
                  </a:lnTo>
                  <a:lnTo>
                    <a:pt x="0" y="806195"/>
                  </a:lnTo>
                  <a:lnTo>
                    <a:pt x="347472" y="806195"/>
                  </a:lnTo>
                  <a:lnTo>
                    <a:pt x="34747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092195" y="5423915"/>
              <a:ext cx="760730" cy="0"/>
            </a:xfrm>
            <a:custGeom>
              <a:avLst/>
              <a:gdLst/>
              <a:ahLst/>
              <a:cxnLst/>
              <a:rect l="l" t="t" r="r" b="b"/>
              <a:pathLst>
                <a:path w="760729" h="0">
                  <a:moveTo>
                    <a:pt x="0" y="0"/>
                  </a:moveTo>
                  <a:lnTo>
                    <a:pt x="7604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744724" y="4949951"/>
              <a:ext cx="347980" cy="1292860"/>
            </a:xfrm>
            <a:custGeom>
              <a:avLst/>
              <a:gdLst/>
              <a:ahLst/>
              <a:cxnLst/>
              <a:rect l="l" t="t" r="r" b="b"/>
              <a:pathLst>
                <a:path w="347980" h="1292860">
                  <a:moveTo>
                    <a:pt x="347472" y="0"/>
                  </a:moveTo>
                  <a:lnTo>
                    <a:pt x="0" y="0"/>
                  </a:lnTo>
                  <a:lnTo>
                    <a:pt x="0" y="1292352"/>
                  </a:lnTo>
                  <a:lnTo>
                    <a:pt x="347472" y="1292352"/>
                  </a:lnTo>
                  <a:lnTo>
                    <a:pt x="34747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092195" y="4605527"/>
              <a:ext cx="1866900" cy="818515"/>
            </a:xfrm>
            <a:custGeom>
              <a:avLst/>
              <a:gdLst/>
              <a:ahLst/>
              <a:cxnLst/>
              <a:rect l="l" t="t" r="r" b="b"/>
              <a:pathLst>
                <a:path w="1866900" h="818514">
                  <a:moveTo>
                    <a:pt x="1106424" y="818388"/>
                  </a:moveTo>
                  <a:lnTo>
                    <a:pt x="1866900" y="818388"/>
                  </a:lnTo>
                </a:path>
                <a:path w="1866900" h="818514">
                  <a:moveTo>
                    <a:pt x="0" y="0"/>
                  </a:moveTo>
                  <a:lnTo>
                    <a:pt x="760476" y="0"/>
                  </a:lnTo>
                </a:path>
                <a:path w="1866900" h="818514">
                  <a:moveTo>
                    <a:pt x="1106424" y="0"/>
                  </a:moveTo>
                  <a:lnTo>
                    <a:pt x="18669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852672" y="4283964"/>
              <a:ext cx="346075" cy="1958339"/>
            </a:xfrm>
            <a:custGeom>
              <a:avLst/>
              <a:gdLst/>
              <a:ahLst/>
              <a:cxnLst/>
              <a:rect l="l" t="t" r="r" b="b"/>
              <a:pathLst>
                <a:path w="346075" h="1958339">
                  <a:moveTo>
                    <a:pt x="345948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345948" y="1958339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306567" y="4605527"/>
              <a:ext cx="760730" cy="818515"/>
            </a:xfrm>
            <a:custGeom>
              <a:avLst/>
              <a:gdLst/>
              <a:ahLst/>
              <a:cxnLst/>
              <a:rect l="l" t="t" r="r" b="b"/>
              <a:pathLst>
                <a:path w="760729" h="818514">
                  <a:moveTo>
                    <a:pt x="0" y="818388"/>
                  </a:moveTo>
                  <a:lnTo>
                    <a:pt x="760476" y="818388"/>
                  </a:lnTo>
                </a:path>
                <a:path w="760729" h="818514">
                  <a:moveTo>
                    <a:pt x="0" y="0"/>
                  </a:moveTo>
                  <a:lnTo>
                    <a:pt x="7604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959096" y="4165092"/>
              <a:ext cx="347980" cy="2077720"/>
            </a:xfrm>
            <a:custGeom>
              <a:avLst/>
              <a:gdLst/>
              <a:ahLst/>
              <a:cxnLst/>
              <a:rect l="l" t="t" r="r" b="b"/>
              <a:pathLst>
                <a:path w="347979" h="2077720">
                  <a:moveTo>
                    <a:pt x="347472" y="0"/>
                  </a:moveTo>
                  <a:lnTo>
                    <a:pt x="0" y="0"/>
                  </a:lnTo>
                  <a:lnTo>
                    <a:pt x="0" y="2077211"/>
                  </a:lnTo>
                  <a:lnTo>
                    <a:pt x="347472" y="2077211"/>
                  </a:lnTo>
                  <a:lnTo>
                    <a:pt x="34747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414515" y="4605527"/>
              <a:ext cx="760730" cy="818515"/>
            </a:xfrm>
            <a:custGeom>
              <a:avLst/>
              <a:gdLst/>
              <a:ahLst/>
              <a:cxnLst/>
              <a:rect l="l" t="t" r="r" b="b"/>
              <a:pathLst>
                <a:path w="760729" h="818514">
                  <a:moveTo>
                    <a:pt x="0" y="818388"/>
                  </a:moveTo>
                  <a:lnTo>
                    <a:pt x="760476" y="818388"/>
                  </a:lnTo>
                </a:path>
                <a:path w="760729" h="818514">
                  <a:moveTo>
                    <a:pt x="0" y="0"/>
                  </a:moveTo>
                  <a:lnTo>
                    <a:pt x="7604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067044" y="4378451"/>
              <a:ext cx="347980" cy="1864360"/>
            </a:xfrm>
            <a:custGeom>
              <a:avLst/>
              <a:gdLst/>
              <a:ahLst/>
              <a:cxnLst/>
              <a:rect l="l" t="t" r="r" b="b"/>
              <a:pathLst>
                <a:path w="347979" h="1864360">
                  <a:moveTo>
                    <a:pt x="347472" y="0"/>
                  </a:moveTo>
                  <a:lnTo>
                    <a:pt x="0" y="0"/>
                  </a:lnTo>
                  <a:lnTo>
                    <a:pt x="0" y="1863852"/>
                  </a:lnTo>
                  <a:lnTo>
                    <a:pt x="347472" y="1863852"/>
                  </a:lnTo>
                  <a:lnTo>
                    <a:pt x="34747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520940" y="5423915"/>
              <a:ext cx="760730" cy="0"/>
            </a:xfrm>
            <a:custGeom>
              <a:avLst/>
              <a:gdLst/>
              <a:ahLst/>
              <a:cxnLst/>
              <a:rect l="l" t="t" r="r" b="b"/>
              <a:pathLst>
                <a:path w="760729" h="0">
                  <a:moveTo>
                    <a:pt x="0" y="0"/>
                  </a:moveTo>
                  <a:lnTo>
                    <a:pt x="7604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174991" y="4703064"/>
              <a:ext cx="346075" cy="1539240"/>
            </a:xfrm>
            <a:custGeom>
              <a:avLst/>
              <a:gdLst/>
              <a:ahLst/>
              <a:cxnLst/>
              <a:rect l="l" t="t" r="r" b="b"/>
              <a:pathLst>
                <a:path w="346075" h="1539239">
                  <a:moveTo>
                    <a:pt x="345948" y="0"/>
                  </a:moveTo>
                  <a:lnTo>
                    <a:pt x="0" y="0"/>
                  </a:lnTo>
                  <a:lnTo>
                    <a:pt x="0" y="1539240"/>
                  </a:lnTo>
                  <a:lnTo>
                    <a:pt x="345948" y="153924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8628888" y="5423915"/>
              <a:ext cx="760730" cy="0"/>
            </a:xfrm>
            <a:custGeom>
              <a:avLst/>
              <a:gdLst/>
              <a:ahLst/>
              <a:cxnLst/>
              <a:rect l="l" t="t" r="r" b="b"/>
              <a:pathLst>
                <a:path w="760729" h="0">
                  <a:moveTo>
                    <a:pt x="0" y="0"/>
                  </a:moveTo>
                  <a:lnTo>
                    <a:pt x="7604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8281416" y="4901183"/>
              <a:ext cx="347980" cy="1341120"/>
            </a:xfrm>
            <a:custGeom>
              <a:avLst/>
              <a:gdLst/>
              <a:ahLst/>
              <a:cxnLst/>
              <a:rect l="l" t="t" r="r" b="b"/>
              <a:pathLst>
                <a:path w="347979" h="1341120">
                  <a:moveTo>
                    <a:pt x="347472" y="0"/>
                  </a:moveTo>
                  <a:lnTo>
                    <a:pt x="0" y="0"/>
                  </a:lnTo>
                  <a:lnTo>
                    <a:pt x="0" y="1341120"/>
                  </a:lnTo>
                  <a:lnTo>
                    <a:pt x="347472" y="1341120"/>
                  </a:lnTo>
                  <a:lnTo>
                    <a:pt x="34747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9736835" y="5423915"/>
              <a:ext cx="760730" cy="0"/>
            </a:xfrm>
            <a:custGeom>
              <a:avLst/>
              <a:gdLst/>
              <a:ahLst/>
              <a:cxnLst/>
              <a:rect l="l" t="t" r="r" b="b"/>
              <a:pathLst>
                <a:path w="760729" h="0">
                  <a:moveTo>
                    <a:pt x="0" y="0"/>
                  </a:moveTo>
                  <a:lnTo>
                    <a:pt x="76047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9389364" y="5018532"/>
              <a:ext cx="347980" cy="1224280"/>
            </a:xfrm>
            <a:custGeom>
              <a:avLst/>
              <a:gdLst/>
              <a:ahLst/>
              <a:cxnLst/>
              <a:rect l="l" t="t" r="r" b="b"/>
              <a:pathLst>
                <a:path w="347979" h="1224279">
                  <a:moveTo>
                    <a:pt x="347472" y="0"/>
                  </a:moveTo>
                  <a:lnTo>
                    <a:pt x="0" y="0"/>
                  </a:lnTo>
                  <a:lnTo>
                    <a:pt x="0" y="1223772"/>
                  </a:lnTo>
                  <a:lnTo>
                    <a:pt x="347472" y="1223772"/>
                  </a:lnTo>
                  <a:lnTo>
                    <a:pt x="34747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0843259" y="5423915"/>
              <a:ext cx="381000" cy="0"/>
            </a:xfrm>
            <a:custGeom>
              <a:avLst/>
              <a:gdLst/>
              <a:ahLst/>
              <a:cxnLst/>
              <a:rect l="l" t="t" r="r" b="b"/>
              <a:pathLst>
                <a:path w="381000" h="0">
                  <a:moveTo>
                    <a:pt x="0" y="0"/>
                  </a:moveTo>
                  <a:lnTo>
                    <a:pt x="3810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0497311" y="5052060"/>
              <a:ext cx="346075" cy="1190625"/>
            </a:xfrm>
            <a:custGeom>
              <a:avLst/>
              <a:gdLst/>
              <a:ahLst/>
              <a:cxnLst/>
              <a:rect l="l" t="t" r="r" b="b"/>
              <a:pathLst>
                <a:path w="346075" h="1190625">
                  <a:moveTo>
                    <a:pt x="345948" y="0"/>
                  </a:moveTo>
                  <a:lnTo>
                    <a:pt x="0" y="0"/>
                  </a:lnTo>
                  <a:lnTo>
                    <a:pt x="0" y="1190244"/>
                  </a:lnTo>
                  <a:lnTo>
                    <a:pt x="345948" y="1190244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636776" y="3948683"/>
              <a:ext cx="2562225" cy="1487805"/>
            </a:xfrm>
            <a:custGeom>
              <a:avLst/>
              <a:gdLst/>
              <a:ahLst/>
              <a:cxnLst/>
              <a:rect l="l" t="t" r="r" b="b"/>
              <a:pathLst>
                <a:path w="2562225" h="1487804">
                  <a:moveTo>
                    <a:pt x="347472" y="1252728"/>
                  </a:moveTo>
                  <a:lnTo>
                    <a:pt x="0" y="1252728"/>
                  </a:lnTo>
                  <a:lnTo>
                    <a:pt x="0" y="1487424"/>
                  </a:lnTo>
                  <a:lnTo>
                    <a:pt x="347472" y="1487424"/>
                  </a:lnTo>
                  <a:lnTo>
                    <a:pt x="347472" y="1252728"/>
                  </a:lnTo>
                  <a:close/>
                </a:path>
                <a:path w="2562225" h="1487804">
                  <a:moveTo>
                    <a:pt x="1455420" y="745236"/>
                  </a:moveTo>
                  <a:lnTo>
                    <a:pt x="1107948" y="745236"/>
                  </a:lnTo>
                  <a:lnTo>
                    <a:pt x="1107948" y="1001268"/>
                  </a:lnTo>
                  <a:lnTo>
                    <a:pt x="1455420" y="1001268"/>
                  </a:lnTo>
                  <a:lnTo>
                    <a:pt x="1455420" y="745236"/>
                  </a:lnTo>
                  <a:close/>
                </a:path>
                <a:path w="2562225" h="1487804">
                  <a:moveTo>
                    <a:pt x="2561844" y="0"/>
                  </a:moveTo>
                  <a:lnTo>
                    <a:pt x="2215896" y="0"/>
                  </a:lnTo>
                  <a:lnTo>
                    <a:pt x="2215896" y="335280"/>
                  </a:lnTo>
                  <a:lnTo>
                    <a:pt x="2561844" y="335280"/>
                  </a:lnTo>
                  <a:lnTo>
                    <a:pt x="2561844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4198620" y="3788664"/>
              <a:ext cx="1868805" cy="0"/>
            </a:xfrm>
            <a:custGeom>
              <a:avLst/>
              <a:gdLst/>
              <a:ahLst/>
              <a:cxnLst/>
              <a:rect l="l" t="t" r="r" b="b"/>
              <a:pathLst>
                <a:path w="1868804" h="0">
                  <a:moveTo>
                    <a:pt x="0" y="0"/>
                  </a:moveTo>
                  <a:lnTo>
                    <a:pt x="760476" y="0"/>
                  </a:lnTo>
                </a:path>
                <a:path w="1868804" h="0">
                  <a:moveTo>
                    <a:pt x="1107948" y="0"/>
                  </a:moveTo>
                  <a:lnTo>
                    <a:pt x="18684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4959096" y="3704843"/>
              <a:ext cx="1455420" cy="673735"/>
            </a:xfrm>
            <a:custGeom>
              <a:avLst/>
              <a:gdLst/>
              <a:ahLst/>
              <a:cxnLst/>
              <a:rect l="l" t="t" r="r" b="b"/>
              <a:pathLst>
                <a:path w="1455420" h="673735">
                  <a:moveTo>
                    <a:pt x="347472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347472" y="460248"/>
                  </a:lnTo>
                  <a:lnTo>
                    <a:pt x="347472" y="0"/>
                  </a:lnTo>
                  <a:close/>
                </a:path>
                <a:path w="1455420" h="673735">
                  <a:moveTo>
                    <a:pt x="1455420" y="423672"/>
                  </a:moveTo>
                  <a:lnTo>
                    <a:pt x="1107948" y="423672"/>
                  </a:lnTo>
                  <a:lnTo>
                    <a:pt x="1107948" y="673620"/>
                  </a:lnTo>
                  <a:lnTo>
                    <a:pt x="1455420" y="673620"/>
                  </a:lnTo>
                  <a:lnTo>
                    <a:pt x="1455420" y="423672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7520940" y="4605527"/>
              <a:ext cx="760730" cy="0"/>
            </a:xfrm>
            <a:custGeom>
              <a:avLst/>
              <a:gdLst/>
              <a:ahLst/>
              <a:cxnLst/>
              <a:rect l="l" t="t" r="r" b="b"/>
              <a:pathLst>
                <a:path w="760729" h="0">
                  <a:moveTo>
                    <a:pt x="0" y="0"/>
                  </a:moveTo>
                  <a:lnTo>
                    <a:pt x="7604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7174991" y="4427220"/>
              <a:ext cx="346075" cy="276225"/>
            </a:xfrm>
            <a:custGeom>
              <a:avLst/>
              <a:gdLst/>
              <a:ahLst/>
              <a:cxnLst/>
              <a:rect l="l" t="t" r="r" b="b"/>
              <a:pathLst>
                <a:path w="346075" h="276225">
                  <a:moveTo>
                    <a:pt x="345948" y="0"/>
                  </a:moveTo>
                  <a:lnTo>
                    <a:pt x="0" y="0"/>
                  </a:lnTo>
                  <a:lnTo>
                    <a:pt x="0" y="275843"/>
                  </a:lnTo>
                  <a:lnTo>
                    <a:pt x="345948" y="275843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8628888" y="4605527"/>
              <a:ext cx="760730" cy="0"/>
            </a:xfrm>
            <a:custGeom>
              <a:avLst/>
              <a:gdLst/>
              <a:ahLst/>
              <a:cxnLst/>
              <a:rect l="l" t="t" r="r" b="b"/>
              <a:pathLst>
                <a:path w="760729" h="0">
                  <a:moveTo>
                    <a:pt x="0" y="0"/>
                  </a:moveTo>
                  <a:lnTo>
                    <a:pt x="7604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8281416" y="4628387"/>
              <a:ext cx="2562225" cy="424180"/>
            </a:xfrm>
            <a:custGeom>
              <a:avLst/>
              <a:gdLst/>
              <a:ahLst/>
              <a:cxnLst/>
              <a:rect l="l" t="t" r="r" b="b"/>
              <a:pathLst>
                <a:path w="2562225" h="424179">
                  <a:moveTo>
                    <a:pt x="347472" y="0"/>
                  </a:moveTo>
                  <a:lnTo>
                    <a:pt x="0" y="0"/>
                  </a:lnTo>
                  <a:lnTo>
                    <a:pt x="0" y="272796"/>
                  </a:lnTo>
                  <a:lnTo>
                    <a:pt x="347472" y="272796"/>
                  </a:lnTo>
                  <a:lnTo>
                    <a:pt x="347472" y="0"/>
                  </a:lnTo>
                  <a:close/>
                </a:path>
                <a:path w="2562225" h="424179">
                  <a:moveTo>
                    <a:pt x="1455420" y="62484"/>
                  </a:moveTo>
                  <a:lnTo>
                    <a:pt x="1107948" y="62484"/>
                  </a:lnTo>
                  <a:lnTo>
                    <a:pt x="1107948" y="390156"/>
                  </a:lnTo>
                  <a:lnTo>
                    <a:pt x="1455420" y="390156"/>
                  </a:lnTo>
                  <a:lnTo>
                    <a:pt x="1455420" y="62484"/>
                  </a:lnTo>
                  <a:close/>
                </a:path>
                <a:path w="2562225" h="424179">
                  <a:moveTo>
                    <a:pt x="2561844" y="91440"/>
                  </a:moveTo>
                  <a:lnTo>
                    <a:pt x="2215896" y="91440"/>
                  </a:lnTo>
                  <a:lnTo>
                    <a:pt x="2215896" y="423672"/>
                  </a:lnTo>
                  <a:lnTo>
                    <a:pt x="2561844" y="423672"/>
                  </a:lnTo>
                  <a:lnTo>
                    <a:pt x="2561844" y="9144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257300" y="4605527"/>
              <a:ext cx="1487805" cy="0"/>
            </a:xfrm>
            <a:custGeom>
              <a:avLst/>
              <a:gdLst/>
              <a:ahLst/>
              <a:cxnLst/>
              <a:rect l="l" t="t" r="r" b="b"/>
              <a:pathLst>
                <a:path w="1487805" h="0">
                  <a:moveTo>
                    <a:pt x="0" y="0"/>
                  </a:moveTo>
                  <a:lnTo>
                    <a:pt x="379475" y="0"/>
                  </a:lnTo>
                </a:path>
                <a:path w="1487805" h="0">
                  <a:moveTo>
                    <a:pt x="726948" y="0"/>
                  </a:moveTo>
                  <a:lnTo>
                    <a:pt x="14874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636775" y="4411979"/>
              <a:ext cx="347980" cy="789940"/>
            </a:xfrm>
            <a:custGeom>
              <a:avLst/>
              <a:gdLst/>
              <a:ahLst/>
              <a:cxnLst/>
              <a:rect l="l" t="t" r="r" b="b"/>
              <a:pathLst>
                <a:path w="347980" h="789939">
                  <a:moveTo>
                    <a:pt x="347472" y="0"/>
                  </a:moveTo>
                  <a:lnTo>
                    <a:pt x="0" y="0"/>
                  </a:lnTo>
                  <a:lnTo>
                    <a:pt x="0" y="789432"/>
                  </a:lnTo>
                  <a:lnTo>
                    <a:pt x="347472" y="789432"/>
                  </a:lnTo>
                  <a:lnTo>
                    <a:pt x="347472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257300" y="3788664"/>
              <a:ext cx="2595880" cy="0"/>
            </a:xfrm>
            <a:custGeom>
              <a:avLst/>
              <a:gdLst/>
              <a:ahLst/>
              <a:cxnLst/>
              <a:rect l="l" t="t" r="r" b="b"/>
              <a:pathLst>
                <a:path w="2595879" h="0">
                  <a:moveTo>
                    <a:pt x="0" y="0"/>
                  </a:moveTo>
                  <a:lnTo>
                    <a:pt x="1487424" y="0"/>
                  </a:lnTo>
                </a:path>
                <a:path w="2595879" h="0">
                  <a:moveTo>
                    <a:pt x="1834896" y="0"/>
                  </a:moveTo>
                  <a:lnTo>
                    <a:pt x="25953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2744724" y="3704844"/>
              <a:ext cx="347980" cy="989330"/>
            </a:xfrm>
            <a:custGeom>
              <a:avLst/>
              <a:gdLst/>
              <a:ahLst/>
              <a:cxnLst/>
              <a:rect l="l" t="t" r="r" b="b"/>
              <a:pathLst>
                <a:path w="347980" h="989329">
                  <a:moveTo>
                    <a:pt x="347472" y="0"/>
                  </a:moveTo>
                  <a:lnTo>
                    <a:pt x="0" y="0"/>
                  </a:lnTo>
                  <a:lnTo>
                    <a:pt x="0" y="989075"/>
                  </a:lnTo>
                  <a:lnTo>
                    <a:pt x="347472" y="989075"/>
                  </a:lnTo>
                  <a:lnTo>
                    <a:pt x="347472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257300" y="2970276"/>
              <a:ext cx="3702050" cy="0"/>
            </a:xfrm>
            <a:custGeom>
              <a:avLst/>
              <a:gdLst/>
              <a:ahLst/>
              <a:cxnLst/>
              <a:rect l="l" t="t" r="r" b="b"/>
              <a:pathLst>
                <a:path w="3702050" h="0">
                  <a:moveTo>
                    <a:pt x="0" y="0"/>
                  </a:moveTo>
                  <a:lnTo>
                    <a:pt x="2595372" y="0"/>
                  </a:lnTo>
                </a:path>
                <a:path w="3702050" h="0">
                  <a:moveTo>
                    <a:pt x="2941320" y="0"/>
                  </a:moveTo>
                  <a:lnTo>
                    <a:pt x="37017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3852672" y="2848355"/>
              <a:ext cx="346075" cy="1100455"/>
            </a:xfrm>
            <a:custGeom>
              <a:avLst/>
              <a:gdLst/>
              <a:ahLst/>
              <a:cxnLst/>
              <a:rect l="l" t="t" r="r" b="b"/>
              <a:pathLst>
                <a:path w="346075" h="1100454">
                  <a:moveTo>
                    <a:pt x="345948" y="0"/>
                  </a:moveTo>
                  <a:lnTo>
                    <a:pt x="0" y="0"/>
                  </a:lnTo>
                  <a:lnTo>
                    <a:pt x="0" y="1100327"/>
                  </a:lnTo>
                  <a:lnTo>
                    <a:pt x="345948" y="1100327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5306567" y="2970276"/>
              <a:ext cx="760730" cy="0"/>
            </a:xfrm>
            <a:custGeom>
              <a:avLst/>
              <a:gdLst/>
              <a:ahLst/>
              <a:cxnLst/>
              <a:rect l="l" t="t" r="r" b="b"/>
              <a:pathLst>
                <a:path w="760729" h="0">
                  <a:moveTo>
                    <a:pt x="0" y="0"/>
                  </a:moveTo>
                  <a:lnTo>
                    <a:pt x="7604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4959096" y="2801112"/>
              <a:ext cx="347980" cy="904240"/>
            </a:xfrm>
            <a:custGeom>
              <a:avLst/>
              <a:gdLst/>
              <a:ahLst/>
              <a:cxnLst/>
              <a:rect l="l" t="t" r="r" b="b"/>
              <a:pathLst>
                <a:path w="347979" h="904239">
                  <a:moveTo>
                    <a:pt x="347472" y="0"/>
                  </a:moveTo>
                  <a:lnTo>
                    <a:pt x="0" y="0"/>
                  </a:lnTo>
                  <a:lnTo>
                    <a:pt x="0" y="903732"/>
                  </a:lnTo>
                  <a:lnTo>
                    <a:pt x="347472" y="903732"/>
                  </a:lnTo>
                  <a:lnTo>
                    <a:pt x="347472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6414515" y="3788664"/>
              <a:ext cx="760730" cy="0"/>
            </a:xfrm>
            <a:custGeom>
              <a:avLst/>
              <a:gdLst/>
              <a:ahLst/>
              <a:cxnLst/>
              <a:rect l="l" t="t" r="r" b="b"/>
              <a:pathLst>
                <a:path w="760729" h="0">
                  <a:moveTo>
                    <a:pt x="0" y="0"/>
                  </a:moveTo>
                  <a:lnTo>
                    <a:pt x="7604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6067044" y="3310127"/>
              <a:ext cx="347980" cy="818515"/>
            </a:xfrm>
            <a:custGeom>
              <a:avLst/>
              <a:gdLst/>
              <a:ahLst/>
              <a:cxnLst/>
              <a:rect l="l" t="t" r="r" b="b"/>
              <a:pathLst>
                <a:path w="347979" h="818514">
                  <a:moveTo>
                    <a:pt x="347472" y="0"/>
                  </a:moveTo>
                  <a:lnTo>
                    <a:pt x="0" y="0"/>
                  </a:lnTo>
                  <a:lnTo>
                    <a:pt x="0" y="818388"/>
                  </a:lnTo>
                  <a:lnTo>
                    <a:pt x="347472" y="818388"/>
                  </a:lnTo>
                  <a:lnTo>
                    <a:pt x="347472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7520940" y="3788664"/>
              <a:ext cx="760730" cy="0"/>
            </a:xfrm>
            <a:custGeom>
              <a:avLst/>
              <a:gdLst/>
              <a:ahLst/>
              <a:cxnLst/>
              <a:rect l="l" t="t" r="r" b="b"/>
              <a:pathLst>
                <a:path w="760729" h="0">
                  <a:moveTo>
                    <a:pt x="0" y="0"/>
                  </a:moveTo>
                  <a:lnTo>
                    <a:pt x="7604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7174992" y="3727703"/>
              <a:ext cx="1454150" cy="901065"/>
            </a:xfrm>
            <a:custGeom>
              <a:avLst/>
              <a:gdLst/>
              <a:ahLst/>
              <a:cxnLst/>
              <a:rect l="l" t="t" r="r" b="b"/>
              <a:pathLst>
                <a:path w="1454150" h="901064">
                  <a:moveTo>
                    <a:pt x="345948" y="0"/>
                  </a:moveTo>
                  <a:lnTo>
                    <a:pt x="0" y="0"/>
                  </a:lnTo>
                  <a:lnTo>
                    <a:pt x="0" y="699528"/>
                  </a:lnTo>
                  <a:lnTo>
                    <a:pt x="345948" y="699528"/>
                  </a:lnTo>
                  <a:lnTo>
                    <a:pt x="345948" y="0"/>
                  </a:lnTo>
                  <a:close/>
                </a:path>
                <a:path w="1454150" h="901064">
                  <a:moveTo>
                    <a:pt x="1453896" y="195072"/>
                  </a:moveTo>
                  <a:lnTo>
                    <a:pt x="1106424" y="195072"/>
                  </a:lnTo>
                  <a:lnTo>
                    <a:pt x="1106424" y="900684"/>
                  </a:lnTo>
                  <a:lnTo>
                    <a:pt x="1453896" y="900684"/>
                  </a:lnTo>
                  <a:lnTo>
                    <a:pt x="1453896" y="195072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9736835" y="4605527"/>
              <a:ext cx="760730" cy="0"/>
            </a:xfrm>
            <a:custGeom>
              <a:avLst/>
              <a:gdLst/>
              <a:ahLst/>
              <a:cxnLst/>
              <a:rect l="l" t="t" r="r" b="b"/>
              <a:pathLst>
                <a:path w="760729" h="0">
                  <a:moveTo>
                    <a:pt x="0" y="0"/>
                  </a:moveTo>
                  <a:lnTo>
                    <a:pt x="76047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9389364" y="4085844"/>
              <a:ext cx="347980" cy="605155"/>
            </a:xfrm>
            <a:custGeom>
              <a:avLst/>
              <a:gdLst/>
              <a:ahLst/>
              <a:cxnLst/>
              <a:rect l="l" t="t" r="r" b="b"/>
              <a:pathLst>
                <a:path w="347979" h="605154">
                  <a:moveTo>
                    <a:pt x="347472" y="0"/>
                  </a:moveTo>
                  <a:lnTo>
                    <a:pt x="0" y="0"/>
                  </a:lnTo>
                  <a:lnTo>
                    <a:pt x="0" y="605027"/>
                  </a:lnTo>
                  <a:lnTo>
                    <a:pt x="347472" y="605027"/>
                  </a:lnTo>
                  <a:lnTo>
                    <a:pt x="347472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0843259" y="4605527"/>
              <a:ext cx="381000" cy="0"/>
            </a:xfrm>
            <a:custGeom>
              <a:avLst/>
              <a:gdLst/>
              <a:ahLst/>
              <a:cxnLst/>
              <a:rect l="l" t="t" r="r" b="b"/>
              <a:pathLst>
                <a:path w="381000" h="0">
                  <a:moveTo>
                    <a:pt x="0" y="0"/>
                  </a:moveTo>
                  <a:lnTo>
                    <a:pt x="3810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10497311" y="3928872"/>
              <a:ext cx="346075" cy="791210"/>
            </a:xfrm>
            <a:custGeom>
              <a:avLst/>
              <a:gdLst/>
              <a:ahLst/>
              <a:cxnLst/>
              <a:rect l="l" t="t" r="r" b="b"/>
              <a:pathLst>
                <a:path w="346075" h="791210">
                  <a:moveTo>
                    <a:pt x="345948" y="0"/>
                  </a:moveTo>
                  <a:lnTo>
                    <a:pt x="0" y="0"/>
                  </a:lnTo>
                  <a:lnTo>
                    <a:pt x="0" y="790956"/>
                  </a:lnTo>
                  <a:lnTo>
                    <a:pt x="345948" y="790956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1636776" y="2612135"/>
              <a:ext cx="9206865" cy="1800225"/>
            </a:xfrm>
            <a:custGeom>
              <a:avLst/>
              <a:gdLst/>
              <a:ahLst/>
              <a:cxnLst/>
              <a:rect l="l" t="t" r="r" b="b"/>
              <a:pathLst>
                <a:path w="9206865" h="1800225">
                  <a:moveTo>
                    <a:pt x="347472" y="1778508"/>
                  </a:moveTo>
                  <a:lnTo>
                    <a:pt x="0" y="1778508"/>
                  </a:lnTo>
                  <a:lnTo>
                    <a:pt x="0" y="1799844"/>
                  </a:lnTo>
                  <a:lnTo>
                    <a:pt x="347472" y="1799844"/>
                  </a:lnTo>
                  <a:lnTo>
                    <a:pt x="347472" y="1778508"/>
                  </a:lnTo>
                  <a:close/>
                </a:path>
                <a:path w="9206865" h="1800225">
                  <a:moveTo>
                    <a:pt x="1455420" y="1028700"/>
                  </a:moveTo>
                  <a:lnTo>
                    <a:pt x="1107948" y="1028700"/>
                  </a:lnTo>
                  <a:lnTo>
                    <a:pt x="1107948" y="1092708"/>
                  </a:lnTo>
                  <a:lnTo>
                    <a:pt x="1455420" y="1092708"/>
                  </a:lnTo>
                  <a:lnTo>
                    <a:pt x="1455420" y="1028700"/>
                  </a:lnTo>
                  <a:close/>
                </a:path>
                <a:path w="9206865" h="1800225">
                  <a:moveTo>
                    <a:pt x="2561844" y="85344"/>
                  </a:moveTo>
                  <a:lnTo>
                    <a:pt x="2215896" y="85344"/>
                  </a:lnTo>
                  <a:lnTo>
                    <a:pt x="2215896" y="236220"/>
                  </a:lnTo>
                  <a:lnTo>
                    <a:pt x="2561844" y="236220"/>
                  </a:lnTo>
                  <a:lnTo>
                    <a:pt x="2561844" y="85344"/>
                  </a:lnTo>
                  <a:close/>
                </a:path>
                <a:path w="9206865" h="1800225">
                  <a:moveTo>
                    <a:pt x="3669792" y="0"/>
                  </a:moveTo>
                  <a:lnTo>
                    <a:pt x="3322320" y="0"/>
                  </a:lnTo>
                  <a:lnTo>
                    <a:pt x="3322320" y="188976"/>
                  </a:lnTo>
                  <a:lnTo>
                    <a:pt x="3669792" y="188976"/>
                  </a:lnTo>
                  <a:lnTo>
                    <a:pt x="3669792" y="0"/>
                  </a:lnTo>
                  <a:close/>
                </a:path>
                <a:path w="9206865" h="1800225">
                  <a:moveTo>
                    <a:pt x="4777740" y="612648"/>
                  </a:moveTo>
                  <a:lnTo>
                    <a:pt x="4430268" y="612648"/>
                  </a:lnTo>
                  <a:lnTo>
                    <a:pt x="4430268" y="698004"/>
                  </a:lnTo>
                  <a:lnTo>
                    <a:pt x="4777740" y="698004"/>
                  </a:lnTo>
                  <a:lnTo>
                    <a:pt x="4777740" y="612648"/>
                  </a:lnTo>
                  <a:close/>
                </a:path>
                <a:path w="9206865" h="1800225">
                  <a:moveTo>
                    <a:pt x="5884164" y="1040892"/>
                  </a:moveTo>
                  <a:lnTo>
                    <a:pt x="5538216" y="1040892"/>
                  </a:lnTo>
                  <a:lnTo>
                    <a:pt x="5538216" y="1115568"/>
                  </a:lnTo>
                  <a:lnTo>
                    <a:pt x="5884164" y="1115568"/>
                  </a:lnTo>
                  <a:lnTo>
                    <a:pt x="5884164" y="1040892"/>
                  </a:lnTo>
                  <a:close/>
                </a:path>
                <a:path w="9206865" h="1800225">
                  <a:moveTo>
                    <a:pt x="6992112" y="1251204"/>
                  </a:moveTo>
                  <a:lnTo>
                    <a:pt x="6644640" y="1251204"/>
                  </a:lnTo>
                  <a:lnTo>
                    <a:pt x="6644640" y="1310640"/>
                  </a:lnTo>
                  <a:lnTo>
                    <a:pt x="6992112" y="1310640"/>
                  </a:lnTo>
                  <a:lnTo>
                    <a:pt x="6992112" y="1251204"/>
                  </a:lnTo>
                  <a:close/>
                </a:path>
                <a:path w="9206865" h="1800225">
                  <a:moveTo>
                    <a:pt x="8100060" y="1427988"/>
                  </a:moveTo>
                  <a:lnTo>
                    <a:pt x="7752588" y="1427988"/>
                  </a:lnTo>
                  <a:lnTo>
                    <a:pt x="7752588" y="1473708"/>
                  </a:lnTo>
                  <a:lnTo>
                    <a:pt x="8100060" y="1473708"/>
                  </a:lnTo>
                  <a:lnTo>
                    <a:pt x="8100060" y="1427988"/>
                  </a:lnTo>
                  <a:close/>
                </a:path>
                <a:path w="9206865" h="1800225">
                  <a:moveTo>
                    <a:pt x="9206484" y="1286256"/>
                  </a:moveTo>
                  <a:lnTo>
                    <a:pt x="8860536" y="1286256"/>
                  </a:lnTo>
                  <a:lnTo>
                    <a:pt x="8860536" y="1316736"/>
                  </a:lnTo>
                  <a:lnTo>
                    <a:pt x="9206484" y="1316736"/>
                  </a:lnTo>
                  <a:lnTo>
                    <a:pt x="9206484" y="1286256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636776" y="3154679"/>
              <a:ext cx="1455420" cy="1236345"/>
            </a:xfrm>
            <a:custGeom>
              <a:avLst/>
              <a:gdLst/>
              <a:ahLst/>
              <a:cxnLst/>
              <a:rect l="l" t="t" r="r" b="b"/>
              <a:pathLst>
                <a:path w="1455420" h="1236345">
                  <a:moveTo>
                    <a:pt x="347472" y="917448"/>
                  </a:moveTo>
                  <a:lnTo>
                    <a:pt x="0" y="917448"/>
                  </a:lnTo>
                  <a:lnTo>
                    <a:pt x="0" y="1235964"/>
                  </a:lnTo>
                  <a:lnTo>
                    <a:pt x="347472" y="1235964"/>
                  </a:lnTo>
                  <a:lnTo>
                    <a:pt x="347472" y="917448"/>
                  </a:lnTo>
                  <a:close/>
                </a:path>
                <a:path w="1455420" h="1236345">
                  <a:moveTo>
                    <a:pt x="1455420" y="0"/>
                  </a:moveTo>
                  <a:lnTo>
                    <a:pt x="1107948" y="0"/>
                  </a:lnTo>
                  <a:lnTo>
                    <a:pt x="1107948" y="486156"/>
                  </a:lnTo>
                  <a:lnTo>
                    <a:pt x="1455420" y="486156"/>
                  </a:lnTo>
                  <a:lnTo>
                    <a:pt x="1455420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257300" y="2151888"/>
              <a:ext cx="9966960" cy="0"/>
            </a:xfrm>
            <a:custGeom>
              <a:avLst/>
              <a:gdLst/>
              <a:ahLst/>
              <a:cxnLst/>
              <a:rect l="l" t="t" r="r" b="b"/>
              <a:pathLst>
                <a:path w="9966960" h="0">
                  <a:moveTo>
                    <a:pt x="0" y="0"/>
                  </a:moveTo>
                  <a:lnTo>
                    <a:pt x="2595372" y="0"/>
                  </a:lnTo>
                </a:path>
                <a:path w="9966960" h="0">
                  <a:moveTo>
                    <a:pt x="2941320" y="0"/>
                  </a:moveTo>
                  <a:lnTo>
                    <a:pt x="99669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3852672" y="2008631"/>
              <a:ext cx="1454150" cy="688975"/>
            </a:xfrm>
            <a:custGeom>
              <a:avLst/>
              <a:gdLst/>
              <a:ahLst/>
              <a:cxnLst/>
              <a:rect l="l" t="t" r="r" b="b"/>
              <a:pathLst>
                <a:path w="1454150" h="688975">
                  <a:moveTo>
                    <a:pt x="345948" y="0"/>
                  </a:moveTo>
                  <a:lnTo>
                    <a:pt x="0" y="0"/>
                  </a:lnTo>
                  <a:lnTo>
                    <a:pt x="0" y="688860"/>
                  </a:lnTo>
                  <a:lnTo>
                    <a:pt x="345948" y="688860"/>
                  </a:lnTo>
                  <a:lnTo>
                    <a:pt x="345948" y="0"/>
                  </a:lnTo>
                  <a:close/>
                </a:path>
                <a:path w="1454150" h="688975">
                  <a:moveTo>
                    <a:pt x="1453896" y="443484"/>
                  </a:moveTo>
                  <a:lnTo>
                    <a:pt x="1106424" y="443484"/>
                  </a:lnTo>
                  <a:lnTo>
                    <a:pt x="1106424" y="603504"/>
                  </a:lnTo>
                  <a:lnTo>
                    <a:pt x="1453896" y="603504"/>
                  </a:lnTo>
                  <a:lnTo>
                    <a:pt x="1453896" y="443484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6414515" y="2970276"/>
              <a:ext cx="760730" cy="0"/>
            </a:xfrm>
            <a:custGeom>
              <a:avLst/>
              <a:gdLst/>
              <a:ahLst/>
              <a:cxnLst/>
              <a:rect l="l" t="t" r="r" b="b"/>
              <a:pathLst>
                <a:path w="760729" h="0">
                  <a:moveTo>
                    <a:pt x="0" y="0"/>
                  </a:moveTo>
                  <a:lnTo>
                    <a:pt x="7604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6067044" y="2743200"/>
              <a:ext cx="347980" cy="481965"/>
            </a:xfrm>
            <a:custGeom>
              <a:avLst/>
              <a:gdLst/>
              <a:ahLst/>
              <a:cxnLst/>
              <a:rect l="l" t="t" r="r" b="b"/>
              <a:pathLst>
                <a:path w="347979" h="481964">
                  <a:moveTo>
                    <a:pt x="347472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347472" y="481584"/>
                  </a:lnTo>
                  <a:lnTo>
                    <a:pt x="347472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7520940" y="2970276"/>
              <a:ext cx="1868805" cy="0"/>
            </a:xfrm>
            <a:custGeom>
              <a:avLst/>
              <a:gdLst/>
              <a:ahLst/>
              <a:cxnLst/>
              <a:rect l="l" t="t" r="r" b="b"/>
              <a:pathLst>
                <a:path w="1868804" h="0">
                  <a:moveTo>
                    <a:pt x="0" y="0"/>
                  </a:moveTo>
                  <a:lnTo>
                    <a:pt x="18684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7174991" y="2801112"/>
              <a:ext cx="346075" cy="852169"/>
            </a:xfrm>
            <a:custGeom>
              <a:avLst/>
              <a:gdLst/>
              <a:ahLst/>
              <a:cxnLst/>
              <a:rect l="l" t="t" r="r" b="b"/>
              <a:pathLst>
                <a:path w="346075" h="852170">
                  <a:moveTo>
                    <a:pt x="345948" y="0"/>
                  </a:moveTo>
                  <a:lnTo>
                    <a:pt x="0" y="0"/>
                  </a:lnTo>
                  <a:lnTo>
                    <a:pt x="0" y="851915"/>
                  </a:lnTo>
                  <a:lnTo>
                    <a:pt x="345948" y="851915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8628888" y="3788664"/>
              <a:ext cx="760730" cy="0"/>
            </a:xfrm>
            <a:custGeom>
              <a:avLst/>
              <a:gdLst/>
              <a:ahLst/>
              <a:cxnLst/>
              <a:rect l="l" t="t" r="r" b="b"/>
              <a:pathLst>
                <a:path w="760729" h="0">
                  <a:moveTo>
                    <a:pt x="0" y="0"/>
                  </a:moveTo>
                  <a:lnTo>
                    <a:pt x="7604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8281416" y="2985516"/>
              <a:ext cx="347980" cy="878205"/>
            </a:xfrm>
            <a:custGeom>
              <a:avLst/>
              <a:gdLst/>
              <a:ahLst/>
              <a:cxnLst/>
              <a:rect l="l" t="t" r="r" b="b"/>
              <a:pathLst>
                <a:path w="347979" h="878204">
                  <a:moveTo>
                    <a:pt x="347472" y="0"/>
                  </a:moveTo>
                  <a:lnTo>
                    <a:pt x="0" y="0"/>
                  </a:lnTo>
                  <a:lnTo>
                    <a:pt x="0" y="877824"/>
                  </a:lnTo>
                  <a:lnTo>
                    <a:pt x="347472" y="877824"/>
                  </a:lnTo>
                  <a:lnTo>
                    <a:pt x="347472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9736835" y="2970276"/>
              <a:ext cx="760730" cy="818515"/>
            </a:xfrm>
            <a:custGeom>
              <a:avLst/>
              <a:gdLst/>
              <a:ahLst/>
              <a:cxnLst/>
              <a:rect l="l" t="t" r="r" b="b"/>
              <a:pathLst>
                <a:path w="760729" h="818514">
                  <a:moveTo>
                    <a:pt x="0" y="818388"/>
                  </a:moveTo>
                  <a:lnTo>
                    <a:pt x="760475" y="818388"/>
                  </a:lnTo>
                </a:path>
                <a:path w="760729" h="818514">
                  <a:moveTo>
                    <a:pt x="0" y="0"/>
                  </a:moveTo>
                  <a:lnTo>
                    <a:pt x="76047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9389364" y="2953511"/>
              <a:ext cx="347980" cy="1087120"/>
            </a:xfrm>
            <a:custGeom>
              <a:avLst/>
              <a:gdLst/>
              <a:ahLst/>
              <a:cxnLst/>
              <a:rect l="l" t="t" r="r" b="b"/>
              <a:pathLst>
                <a:path w="347979" h="1087120">
                  <a:moveTo>
                    <a:pt x="347472" y="0"/>
                  </a:moveTo>
                  <a:lnTo>
                    <a:pt x="0" y="0"/>
                  </a:lnTo>
                  <a:lnTo>
                    <a:pt x="0" y="1086612"/>
                  </a:lnTo>
                  <a:lnTo>
                    <a:pt x="347472" y="1086612"/>
                  </a:lnTo>
                  <a:lnTo>
                    <a:pt x="347472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10843259" y="2970276"/>
              <a:ext cx="381000" cy="818515"/>
            </a:xfrm>
            <a:custGeom>
              <a:avLst/>
              <a:gdLst/>
              <a:ahLst/>
              <a:cxnLst/>
              <a:rect l="l" t="t" r="r" b="b"/>
              <a:pathLst>
                <a:path w="381000" h="818514">
                  <a:moveTo>
                    <a:pt x="0" y="818388"/>
                  </a:moveTo>
                  <a:lnTo>
                    <a:pt x="381000" y="818388"/>
                  </a:lnTo>
                </a:path>
                <a:path w="381000" h="818514">
                  <a:moveTo>
                    <a:pt x="0" y="0"/>
                  </a:moveTo>
                  <a:lnTo>
                    <a:pt x="3810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10497311" y="2671572"/>
              <a:ext cx="346075" cy="1226820"/>
            </a:xfrm>
            <a:custGeom>
              <a:avLst/>
              <a:gdLst/>
              <a:ahLst/>
              <a:cxnLst/>
              <a:rect l="l" t="t" r="r" b="b"/>
              <a:pathLst>
                <a:path w="346075" h="1226820">
                  <a:moveTo>
                    <a:pt x="345948" y="0"/>
                  </a:moveTo>
                  <a:lnTo>
                    <a:pt x="0" y="0"/>
                  </a:lnTo>
                  <a:lnTo>
                    <a:pt x="0" y="1226820"/>
                  </a:lnTo>
                  <a:lnTo>
                    <a:pt x="345948" y="122682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1257300" y="6242303"/>
              <a:ext cx="9966960" cy="0"/>
            </a:xfrm>
            <a:custGeom>
              <a:avLst/>
              <a:gdLst/>
              <a:ahLst/>
              <a:cxnLst/>
              <a:rect l="l" t="t" r="r" b="b"/>
              <a:pathLst>
                <a:path w="9966960" h="0">
                  <a:moveTo>
                    <a:pt x="0" y="0"/>
                  </a:moveTo>
                  <a:lnTo>
                    <a:pt x="99669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1811273" y="2009394"/>
              <a:ext cx="8859520" cy="2063750"/>
            </a:xfrm>
            <a:custGeom>
              <a:avLst/>
              <a:gdLst/>
              <a:ahLst/>
              <a:cxnLst/>
              <a:rect l="l" t="t" r="r" b="b"/>
              <a:pathLst>
                <a:path w="8859520" h="2063750">
                  <a:moveTo>
                    <a:pt x="0" y="2063495"/>
                  </a:moveTo>
                  <a:lnTo>
                    <a:pt x="1106424" y="1146047"/>
                  </a:lnTo>
                  <a:lnTo>
                    <a:pt x="2214372" y="0"/>
                  </a:lnTo>
                  <a:lnTo>
                    <a:pt x="3322320" y="443483"/>
                  </a:lnTo>
                  <a:lnTo>
                    <a:pt x="4428744" y="733043"/>
                  </a:lnTo>
                  <a:lnTo>
                    <a:pt x="5536692" y="790955"/>
                  </a:lnTo>
                  <a:lnTo>
                    <a:pt x="6644640" y="976883"/>
                  </a:lnTo>
                  <a:lnTo>
                    <a:pt x="7751064" y="944879"/>
                  </a:lnTo>
                  <a:lnTo>
                    <a:pt x="8859012" y="662939"/>
                  </a:lnTo>
                </a:path>
              </a:pathLst>
            </a:custGeom>
            <a:ln w="28574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5" name="object 65"/>
          <p:cNvSpPr txBox="1"/>
          <p:nvPr/>
        </p:nvSpPr>
        <p:spPr>
          <a:xfrm>
            <a:off x="1621546" y="5702150"/>
            <a:ext cx="37909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729009" y="5459133"/>
            <a:ext cx="37909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687859" y="5576455"/>
            <a:ext cx="48704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$3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90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836472" y="5126056"/>
            <a:ext cx="37909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795323" y="5243378"/>
            <a:ext cx="48704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$4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78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34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943936" y="5066834"/>
            <a:ext cx="37909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902786" y="5184156"/>
            <a:ext cx="48704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$5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07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76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051399" y="5173536"/>
            <a:ext cx="37909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010250" y="5290859"/>
            <a:ext cx="48704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$4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55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16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158863" y="5335276"/>
            <a:ext cx="37909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117713" y="5452598"/>
            <a:ext cx="48704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$3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76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40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8266326" y="5434627"/>
            <a:ext cx="37909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8225177" y="5551949"/>
            <a:ext cx="48704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$3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27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56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9373789" y="5493135"/>
            <a:ext cx="37909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9332640" y="5610457"/>
            <a:ext cx="48704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$2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99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24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0481253" y="5509676"/>
            <a:ext cx="37909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0440103" y="5626998"/>
            <a:ext cx="48704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$2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91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01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493706" y="5181501"/>
            <a:ext cx="63690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Road and</a:t>
            </a:r>
            <a:r>
              <a:rPr dirty="0" sz="800" spc="-9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PW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618687" y="5298823"/>
            <a:ext cx="410209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$572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90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601170" y="4684848"/>
            <a:ext cx="63690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Road and</a:t>
            </a:r>
            <a:r>
              <a:rPr dirty="0" sz="800" spc="-9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PW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726150" y="4802170"/>
            <a:ext cx="410209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$625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708633" y="3978975"/>
            <a:ext cx="63690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Road and</a:t>
            </a:r>
            <a:r>
              <a:rPr dirty="0" sz="800" spc="-9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PW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833614" y="4096297"/>
            <a:ext cx="410209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$819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816097" y="3797631"/>
            <a:ext cx="63690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Road and</a:t>
            </a:r>
            <a:r>
              <a:rPr dirty="0" sz="800" spc="-9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PW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902991" y="3914953"/>
            <a:ext cx="48704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$1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12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73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923560" y="4116413"/>
            <a:ext cx="63690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Road and</a:t>
            </a:r>
            <a:r>
              <a:rPr dirty="0" sz="800" spc="-9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PW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048540" y="4233734"/>
            <a:ext cx="410209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$611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7031023" y="4427637"/>
            <a:ext cx="63690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Road and</a:t>
            </a:r>
            <a:r>
              <a:rPr dirty="0" sz="800" spc="-9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PW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7156004" y="4544960"/>
            <a:ext cx="410209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$671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24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8138486" y="4626952"/>
            <a:ext cx="63690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Road and</a:t>
            </a:r>
            <a:r>
              <a:rPr dirty="0" sz="800" spc="-9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PW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8263467" y="4744275"/>
            <a:ext cx="410209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$668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46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9245950" y="4716705"/>
            <a:ext cx="63690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Road and</a:t>
            </a:r>
            <a:r>
              <a:rPr dirty="0" sz="800" spc="-9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PW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9370930" y="4834027"/>
            <a:ext cx="410209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$802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43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0353413" y="4748257"/>
            <a:ext cx="63690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Road and</a:t>
            </a:r>
            <a:r>
              <a:rPr dirty="0" sz="800" spc="-9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PW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0478393" y="4865579"/>
            <a:ext cx="410209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$810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32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367399" y="4668919"/>
            <a:ext cx="88646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al/</a:t>
            </a: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Cu</a:t>
            </a:r>
            <a:r>
              <a:rPr dirty="0" sz="800" spc="-25" b="1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580805" y="4786241"/>
            <a:ext cx="48704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$1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93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01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2474862" y="4061580"/>
            <a:ext cx="88646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al/</a:t>
            </a: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Cu</a:t>
            </a:r>
            <a:r>
              <a:rPr dirty="0" sz="800" spc="-25" b="1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2688268" y="4178903"/>
            <a:ext cx="48704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$2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42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46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3582325" y="3261156"/>
            <a:ext cx="88646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al/</a:t>
            </a: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Cu</a:t>
            </a:r>
            <a:r>
              <a:rPr dirty="0" sz="800" spc="-25" b="1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3795731" y="3378478"/>
            <a:ext cx="48704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$2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68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05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4689789" y="3115550"/>
            <a:ext cx="88646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al/</a:t>
            </a: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Cu</a:t>
            </a:r>
            <a:r>
              <a:rPr dirty="0" sz="800" spc="-25" b="1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4903195" y="3232872"/>
            <a:ext cx="48704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$2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20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85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5797252" y="3581775"/>
            <a:ext cx="88646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al/</a:t>
            </a: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Cu</a:t>
            </a:r>
            <a:r>
              <a:rPr dirty="0" sz="800" spc="-25" b="1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6010658" y="3699097"/>
            <a:ext cx="48704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$2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00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17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6904716" y="3940174"/>
            <a:ext cx="88646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al/</a:t>
            </a: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Cu</a:t>
            </a:r>
            <a:r>
              <a:rPr dirty="0" sz="800" spc="-25" b="1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7118122" y="4057496"/>
            <a:ext cx="48704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$1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71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73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8012179" y="4137753"/>
            <a:ext cx="88646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al/</a:t>
            </a: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Cu</a:t>
            </a:r>
            <a:r>
              <a:rPr dirty="0" sz="800" spc="-25" b="1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8225585" y="4255075"/>
            <a:ext cx="48704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$1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72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71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9119642" y="4249868"/>
            <a:ext cx="88646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al/</a:t>
            </a: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Cu</a:t>
            </a:r>
            <a:r>
              <a:rPr dirty="0" sz="800" spc="-25" b="1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9333048" y="4367190"/>
            <a:ext cx="48704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$1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47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19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10227105" y="4186561"/>
            <a:ext cx="88646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al/</a:t>
            </a: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Cu</a:t>
            </a:r>
            <a:r>
              <a:rPr dirty="0" sz="800" spc="-25" b="1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10440512" y="4303883"/>
            <a:ext cx="48704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$1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93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47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1459092" y="4321649"/>
            <a:ext cx="70485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Other;</a:t>
            </a:r>
            <a:r>
              <a:rPr dirty="0" sz="800" spc="1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$50,145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2540620" y="3593313"/>
            <a:ext cx="75628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Other;</a:t>
            </a:r>
            <a:r>
              <a:rPr dirty="0" sz="800" spc="1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$153,477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3648083" y="2693538"/>
            <a:ext cx="75628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Other;</a:t>
            </a:r>
            <a:r>
              <a:rPr dirty="0" sz="800" spc="1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$370,541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4755546" y="2627474"/>
            <a:ext cx="75628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Other;</a:t>
            </a:r>
            <a:r>
              <a:rPr dirty="0" sz="800" spc="1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$463,983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5863010" y="3188047"/>
            <a:ext cx="75628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Other;</a:t>
            </a:r>
            <a:r>
              <a:rPr dirty="0" sz="800" spc="1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$208,640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6970473" y="3611284"/>
            <a:ext cx="75628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Other;</a:t>
            </a:r>
            <a:r>
              <a:rPr dirty="0" sz="800" spc="1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$182,389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8077937" y="3813662"/>
            <a:ext cx="75628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Other;</a:t>
            </a:r>
            <a:r>
              <a:rPr dirty="0" sz="800" spc="1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$148,369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9185400" y="3982957"/>
            <a:ext cx="75628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Other;</a:t>
            </a:r>
            <a:r>
              <a:rPr dirty="0" sz="800" spc="1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$112,366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10318697" y="3834084"/>
            <a:ext cx="70485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Other;</a:t>
            </a:r>
            <a:r>
              <a:rPr dirty="0" sz="800" spc="1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$74,345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1479003" y="4152150"/>
            <a:ext cx="66484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TIF;</a:t>
            </a:r>
            <a:r>
              <a:rPr dirty="0" sz="800" spc="1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$778,310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2548380" y="3318847"/>
            <a:ext cx="74104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TIF;</a:t>
            </a:r>
            <a:r>
              <a:rPr dirty="0" sz="800" spc="1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$1,188,061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3655843" y="2273771"/>
            <a:ext cx="74104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TIF;</a:t>
            </a:r>
            <a:r>
              <a:rPr dirty="0" sz="800" spc="1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$1,681,357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4801393" y="2452869"/>
            <a:ext cx="66484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TIF;</a:t>
            </a:r>
            <a:r>
              <a:rPr dirty="0" sz="800" spc="1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$389,496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5870770" y="2904186"/>
            <a:ext cx="74104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TIF;</a:t>
            </a:r>
            <a:r>
              <a:rPr dirty="0" sz="800" spc="1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$1,179,030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6978233" y="3147510"/>
            <a:ext cx="74104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TIF;</a:t>
            </a:r>
            <a:r>
              <a:rPr dirty="0" sz="800" spc="1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$2,084,672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8085697" y="3344986"/>
            <a:ext cx="74104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TIF;</a:t>
            </a:r>
            <a:r>
              <a:rPr dirty="0" sz="800" spc="1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$2,142,769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9193160" y="3417075"/>
            <a:ext cx="74104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TIF;</a:t>
            </a:r>
            <a:r>
              <a:rPr dirty="0" sz="800" spc="1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$2,654,115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10300623" y="3205813"/>
            <a:ext cx="74104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TIF;</a:t>
            </a:r>
            <a:r>
              <a:rPr dirty="0" sz="800" spc="1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$2,997,127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1369543" y="3728810"/>
            <a:ext cx="88455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Total Selected</a:t>
            </a:r>
            <a:r>
              <a:rPr dirty="0" sz="800" spc="-11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Cash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1581417" y="3846133"/>
            <a:ext cx="48704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$5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30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55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2477006" y="2811677"/>
            <a:ext cx="884555" cy="2654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940"/>
              </a:lnSpc>
              <a:spcBef>
                <a:spcPts val="105"/>
              </a:spcBef>
            </a:pP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Total Selected</a:t>
            </a:r>
            <a:r>
              <a:rPr dirty="0" sz="800" spc="-10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Cash</a:t>
            </a:r>
            <a:endParaRPr sz="800">
              <a:latin typeface="Times New Roman"/>
              <a:cs typeface="Times New Roman"/>
            </a:endParaRPr>
          </a:p>
          <a:p>
            <a:pPr algn="ctr" marL="26034">
              <a:lnSpc>
                <a:spcPts val="940"/>
              </a:lnSpc>
            </a:pP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$7,546,286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4691933" y="2108969"/>
            <a:ext cx="884555" cy="2654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940"/>
              </a:lnSpc>
              <a:spcBef>
                <a:spcPts val="105"/>
              </a:spcBef>
            </a:pP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Total Selected</a:t>
            </a:r>
            <a:r>
              <a:rPr dirty="0" sz="800" spc="-10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Cash</a:t>
            </a:r>
            <a:endParaRPr sz="800">
              <a:latin typeface="Times New Roman"/>
              <a:cs typeface="Times New Roman"/>
            </a:endParaRPr>
          </a:p>
          <a:p>
            <a:pPr algn="ctr" marL="26034">
              <a:lnSpc>
                <a:spcPts val="940"/>
              </a:lnSpc>
            </a:pP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$9,263,844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5799397" y="2398752"/>
            <a:ext cx="88455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Total Selected</a:t>
            </a:r>
            <a:r>
              <a:rPr dirty="0" sz="800" spc="-11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Cash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6011271" y="2516074"/>
            <a:ext cx="48704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$8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55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39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6906860" y="2456749"/>
            <a:ext cx="884555" cy="2654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940"/>
              </a:lnSpc>
              <a:spcBef>
                <a:spcPts val="105"/>
              </a:spcBef>
            </a:pP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Total Selected</a:t>
            </a:r>
            <a:r>
              <a:rPr dirty="0" sz="800" spc="-10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Cash</a:t>
            </a:r>
            <a:endParaRPr sz="800">
              <a:latin typeface="Times New Roman"/>
              <a:cs typeface="Times New Roman"/>
            </a:endParaRPr>
          </a:p>
          <a:p>
            <a:pPr algn="ctr" marL="26034">
              <a:lnSpc>
                <a:spcPts val="940"/>
              </a:lnSpc>
            </a:pP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$8,413,449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8014323" y="2642279"/>
            <a:ext cx="88455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Total Selected</a:t>
            </a:r>
            <a:r>
              <a:rPr dirty="0" sz="800" spc="-11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Cash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8226197" y="2759601"/>
            <a:ext cx="48704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$7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95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88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9121787" y="2609707"/>
            <a:ext cx="88455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Total Selected</a:t>
            </a:r>
            <a:r>
              <a:rPr dirty="0" sz="800" spc="-11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Cash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9333661" y="2727029"/>
            <a:ext cx="48704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$8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03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35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10229250" y="2328297"/>
            <a:ext cx="88455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Total Selected</a:t>
            </a:r>
            <a:r>
              <a:rPr dirty="0" sz="800" spc="-11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Cash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10441124" y="2445619"/>
            <a:ext cx="48704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$8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72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28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1049741" y="5819472"/>
            <a:ext cx="1017269" cy="48640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42925">
              <a:lnSpc>
                <a:spcPct val="100000"/>
              </a:lnSpc>
              <a:spcBef>
                <a:spcPts val="100"/>
              </a:spcBef>
            </a:pP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$1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97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18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$-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677149" y="5339462"/>
            <a:ext cx="48196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$2,000,000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677149" y="4521270"/>
            <a:ext cx="48196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$4,000,000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677149" y="3703079"/>
            <a:ext cx="48196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$6,000,000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677149" y="2884888"/>
            <a:ext cx="48196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$8,000,000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626299" y="2066696"/>
            <a:ext cx="53403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$10,000,000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1697718" y="6277018"/>
            <a:ext cx="22923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2805182" y="6277018"/>
            <a:ext cx="22923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3912645" y="6277018"/>
            <a:ext cx="22923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5020108" y="6277018"/>
            <a:ext cx="22923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6127572" y="6277018"/>
            <a:ext cx="22923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7235035" y="6277018"/>
            <a:ext cx="22923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8342499" y="6277018"/>
            <a:ext cx="22923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9449961" y="6277018"/>
            <a:ext cx="22923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10557425" y="6277018"/>
            <a:ext cx="22923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3584470" y="1282945"/>
            <a:ext cx="3987165" cy="64833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L="735965">
              <a:lnSpc>
                <a:spcPts val="1120"/>
              </a:lnSpc>
              <a:spcBef>
                <a:spcPts val="110"/>
              </a:spcBef>
            </a:pPr>
            <a:r>
              <a:rPr dirty="0" sz="950" spc="5" b="1">
                <a:solidFill>
                  <a:srgbClr val="FFFFFF"/>
                </a:solidFill>
                <a:latin typeface="Times New Roman"/>
                <a:cs typeface="Times New Roman"/>
              </a:rPr>
              <a:t>SUMMARY </a:t>
            </a:r>
            <a:r>
              <a:rPr dirty="0" sz="950" b="1">
                <a:solidFill>
                  <a:srgbClr val="FFFFFF"/>
                </a:solidFill>
                <a:latin typeface="Times New Roman"/>
                <a:cs typeface="Times New Roman"/>
              </a:rPr>
              <a:t>OF PROJECTED CASH BALANCES -</a:t>
            </a:r>
            <a:r>
              <a:rPr dirty="0" sz="950" spc="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50" spc="5" b="1">
                <a:solidFill>
                  <a:srgbClr val="FFFFFF"/>
                </a:solidFill>
                <a:latin typeface="Times New Roman"/>
                <a:cs typeface="Times New Roman"/>
              </a:rPr>
              <a:t>CHART</a:t>
            </a:r>
            <a:endParaRPr sz="950">
              <a:latin typeface="Times New Roman"/>
              <a:cs typeface="Times New Roman"/>
            </a:endParaRPr>
          </a:p>
          <a:p>
            <a:pPr algn="ctr" marL="734695">
              <a:lnSpc>
                <a:spcPts val="1120"/>
              </a:lnSpc>
            </a:pPr>
            <a:r>
              <a:rPr dirty="0" sz="950" b="1">
                <a:solidFill>
                  <a:srgbClr val="FFFFFF"/>
                </a:solidFill>
                <a:latin typeface="Times New Roman"/>
                <a:cs typeface="Times New Roman"/>
              </a:rPr>
              <a:t>- per </a:t>
            </a:r>
            <a:r>
              <a:rPr dirty="0" sz="950" spc="-5" b="1">
                <a:solidFill>
                  <a:srgbClr val="FFFFFF"/>
                </a:solidFill>
                <a:latin typeface="Times New Roman"/>
                <a:cs typeface="Times New Roman"/>
              </a:rPr>
              <a:t>Sustainability Plan </a:t>
            </a:r>
            <a:r>
              <a:rPr dirty="0" sz="950" b="1">
                <a:solidFill>
                  <a:srgbClr val="FFFFFF"/>
                </a:solidFill>
                <a:latin typeface="Times New Roman"/>
                <a:cs typeface="Times New Roman"/>
              </a:rPr>
              <a:t>dated September 29, </a:t>
            </a:r>
            <a:r>
              <a:rPr dirty="0" sz="950" spc="5" b="1">
                <a:solidFill>
                  <a:srgbClr val="FFFFFF"/>
                </a:solidFill>
                <a:latin typeface="Times New Roman"/>
                <a:cs typeface="Times New Roman"/>
              </a:rPr>
              <a:t>2023</a:t>
            </a:r>
            <a:r>
              <a:rPr dirty="0" sz="950" spc="8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50" b="1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950">
              <a:latin typeface="Times New Roman"/>
              <a:cs typeface="Times New Roman"/>
            </a:endParaRPr>
          </a:p>
          <a:p>
            <a:pPr algn="ctr" marR="3094990">
              <a:lnSpc>
                <a:spcPts val="940"/>
              </a:lnSpc>
              <a:spcBef>
                <a:spcPts val="760"/>
              </a:spcBef>
            </a:pP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Total Selected</a:t>
            </a:r>
            <a:r>
              <a:rPr dirty="0" sz="800" spc="-10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Cash</a:t>
            </a:r>
            <a:endParaRPr sz="800">
              <a:latin typeface="Times New Roman"/>
              <a:cs typeface="Times New Roman"/>
            </a:endParaRPr>
          </a:p>
          <a:p>
            <a:pPr algn="ctr" marR="3068955">
              <a:lnSpc>
                <a:spcPts val="940"/>
              </a:lnSpc>
            </a:pP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$10,347,463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3166872" y="6566916"/>
            <a:ext cx="243840" cy="50800"/>
          </a:xfrm>
          <a:custGeom>
            <a:avLst/>
            <a:gdLst/>
            <a:ahLst/>
            <a:cxnLst/>
            <a:rect l="l" t="t" r="r" b="b"/>
            <a:pathLst>
              <a:path w="243839" h="50800">
                <a:moveTo>
                  <a:pt x="243839" y="0"/>
                </a:moveTo>
                <a:lnTo>
                  <a:pt x="0" y="0"/>
                </a:lnTo>
                <a:lnTo>
                  <a:pt x="0" y="50291"/>
                </a:lnTo>
                <a:lnTo>
                  <a:pt x="243839" y="50291"/>
                </a:lnTo>
                <a:lnTo>
                  <a:pt x="24383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 txBox="1"/>
          <p:nvPr/>
        </p:nvSpPr>
        <p:spPr>
          <a:xfrm>
            <a:off x="3424350" y="6507864"/>
            <a:ext cx="37592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3962400" y="6566916"/>
            <a:ext cx="243840" cy="50800"/>
          </a:xfrm>
          <a:custGeom>
            <a:avLst/>
            <a:gdLst/>
            <a:ahLst/>
            <a:cxnLst/>
            <a:rect l="l" t="t" r="r" b="b"/>
            <a:pathLst>
              <a:path w="243839" h="50800">
                <a:moveTo>
                  <a:pt x="243839" y="0"/>
                </a:moveTo>
                <a:lnTo>
                  <a:pt x="0" y="0"/>
                </a:lnTo>
                <a:lnTo>
                  <a:pt x="0" y="50291"/>
                </a:lnTo>
                <a:lnTo>
                  <a:pt x="243839" y="50291"/>
                </a:lnTo>
                <a:lnTo>
                  <a:pt x="243839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 txBox="1"/>
          <p:nvPr/>
        </p:nvSpPr>
        <p:spPr>
          <a:xfrm>
            <a:off x="4219990" y="6507864"/>
            <a:ext cx="63500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Road and</a:t>
            </a:r>
            <a:r>
              <a:rPr dirty="0" sz="800" spc="-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PW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5018532" y="6566916"/>
            <a:ext cx="243840" cy="50800"/>
          </a:xfrm>
          <a:custGeom>
            <a:avLst/>
            <a:gdLst/>
            <a:ahLst/>
            <a:cxnLst/>
            <a:rect l="l" t="t" r="r" b="b"/>
            <a:pathLst>
              <a:path w="243839" h="50800">
                <a:moveTo>
                  <a:pt x="243839" y="0"/>
                </a:moveTo>
                <a:lnTo>
                  <a:pt x="0" y="0"/>
                </a:lnTo>
                <a:lnTo>
                  <a:pt x="0" y="50291"/>
                </a:lnTo>
                <a:lnTo>
                  <a:pt x="243839" y="50291"/>
                </a:lnTo>
                <a:lnTo>
                  <a:pt x="243839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 txBox="1"/>
          <p:nvPr/>
        </p:nvSpPr>
        <p:spPr>
          <a:xfrm>
            <a:off x="5275472" y="6507864"/>
            <a:ext cx="88519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Capital/Cumulative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6323076" y="6566916"/>
            <a:ext cx="243840" cy="50800"/>
          </a:xfrm>
          <a:custGeom>
            <a:avLst/>
            <a:gdLst/>
            <a:ahLst/>
            <a:cxnLst/>
            <a:rect l="l" t="t" r="r" b="b"/>
            <a:pathLst>
              <a:path w="243840" h="50800">
                <a:moveTo>
                  <a:pt x="243840" y="0"/>
                </a:moveTo>
                <a:lnTo>
                  <a:pt x="0" y="0"/>
                </a:lnTo>
                <a:lnTo>
                  <a:pt x="0" y="50291"/>
                </a:lnTo>
                <a:lnTo>
                  <a:pt x="243840" y="50291"/>
                </a:lnTo>
                <a:lnTo>
                  <a:pt x="243840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 txBox="1"/>
          <p:nvPr/>
        </p:nvSpPr>
        <p:spPr>
          <a:xfrm>
            <a:off x="6579371" y="6507864"/>
            <a:ext cx="28575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Oth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7027164" y="6566916"/>
            <a:ext cx="243840" cy="50800"/>
          </a:xfrm>
          <a:custGeom>
            <a:avLst/>
            <a:gdLst/>
            <a:ahLst/>
            <a:cxnLst/>
            <a:rect l="l" t="t" r="r" b="b"/>
            <a:pathLst>
              <a:path w="243840" h="50800">
                <a:moveTo>
                  <a:pt x="243840" y="0"/>
                </a:moveTo>
                <a:lnTo>
                  <a:pt x="0" y="0"/>
                </a:lnTo>
                <a:lnTo>
                  <a:pt x="0" y="50291"/>
                </a:lnTo>
                <a:lnTo>
                  <a:pt x="243840" y="50291"/>
                </a:lnTo>
                <a:lnTo>
                  <a:pt x="243840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 txBox="1"/>
          <p:nvPr/>
        </p:nvSpPr>
        <p:spPr>
          <a:xfrm>
            <a:off x="7284713" y="6507864"/>
            <a:ext cx="19494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800" b="1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7643621" y="659206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F795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 txBox="1"/>
          <p:nvPr/>
        </p:nvSpPr>
        <p:spPr>
          <a:xfrm>
            <a:off x="7899824" y="6507864"/>
            <a:ext cx="883919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Total Selected</a:t>
            </a:r>
            <a:r>
              <a:rPr dirty="0" sz="8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spc="-5" b="1">
                <a:solidFill>
                  <a:srgbClr val="FFFFFF"/>
                </a:solidFill>
                <a:latin typeface="Times New Roman"/>
                <a:cs typeface="Times New Roman"/>
              </a:rPr>
              <a:t>Cash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9040" y="545034"/>
            <a:ext cx="316039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 b="1">
                <a:solidFill>
                  <a:srgbClr val="FFFFFF"/>
                </a:solidFill>
                <a:latin typeface="Times New Roman"/>
                <a:cs typeface="Times New Roman"/>
              </a:rPr>
              <a:t>p2024</a:t>
            </a:r>
            <a:r>
              <a:rPr dirty="0" sz="3000" spc="-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 spc="-10" b="1">
                <a:solidFill>
                  <a:srgbClr val="FFFFFF"/>
                </a:solidFill>
                <a:latin typeface="Times New Roman"/>
                <a:cs typeface="Times New Roman"/>
              </a:rPr>
              <a:t>Introduction</a:t>
            </a:r>
            <a:endParaRPr sz="30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0706" y="1089405"/>
            <a:ext cx="12077065" cy="125730"/>
            <a:chOff x="60706" y="1089405"/>
            <a:chExt cx="12077065" cy="125730"/>
          </a:xfrm>
        </p:grpSpPr>
        <p:sp>
          <p:nvSpPr>
            <p:cNvPr id="4" name="object 4"/>
            <p:cNvSpPr/>
            <p:nvPr/>
          </p:nvSpPr>
          <p:spPr>
            <a:xfrm>
              <a:off x="67056" y="1095755"/>
              <a:ext cx="12064365" cy="113030"/>
            </a:xfrm>
            <a:custGeom>
              <a:avLst/>
              <a:gdLst/>
              <a:ahLst/>
              <a:cxnLst/>
              <a:rect l="l" t="t" r="r" b="b"/>
              <a:pathLst>
                <a:path w="12064365" h="113030">
                  <a:moveTo>
                    <a:pt x="12063984" y="0"/>
                  </a:moveTo>
                  <a:lnTo>
                    <a:pt x="0" y="0"/>
                  </a:lnTo>
                  <a:lnTo>
                    <a:pt x="0" y="112775"/>
                  </a:lnTo>
                  <a:lnTo>
                    <a:pt x="12063984" y="112775"/>
                  </a:lnTo>
                  <a:lnTo>
                    <a:pt x="120639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7056" y="1095755"/>
              <a:ext cx="12064365" cy="113030"/>
            </a:xfrm>
            <a:custGeom>
              <a:avLst/>
              <a:gdLst/>
              <a:ahLst/>
              <a:cxnLst/>
              <a:rect l="l" t="t" r="r" b="b"/>
              <a:pathLst>
                <a:path w="12064365" h="113030">
                  <a:moveTo>
                    <a:pt x="0" y="0"/>
                  </a:moveTo>
                  <a:lnTo>
                    <a:pt x="12063984" y="0"/>
                  </a:lnTo>
                  <a:lnTo>
                    <a:pt x="12063984" y="112775"/>
                  </a:lnTo>
                  <a:lnTo>
                    <a:pt x="0" y="11277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8603048" y="562138"/>
            <a:ext cx="335915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70" b="1">
                <a:solidFill>
                  <a:srgbClr val="FFFFFF"/>
                </a:solidFill>
                <a:latin typeface="Times New Roman"/>
                <a:cs typeface="Times New Roman"/>
              </a:rPr>
              <a:t>Town </a:t>
            </a:r>
            <a:r>
              <a:rPr dirty="0" sz="3000" b="1">
                <a:solidFill>
                  <a:srgbClr val="FFFFFF"/>
                </a:solidFill>
                <a:latin typeface="Times New Roman"/>
                <a:cs typeface="Times New Roman"/>
              </a:rPr>
              <a:t>of Cedar</a:t>
            </a:r>
            <a:r>
              <a:rPr dirty="0" sz="3000" spc="-10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FFFFFF"/>
                </a:solidFill>
                <a:latin typeface="Times New Roman"/>
                <a:cs typeface="Times New Roman"/>
              </a:rPr>
              <a:t>Lake</a:t>
            </a:r>
            <a:endParaRPr sz="30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75944" y="2784348"/>
            <a:ext cx="10224770" cy="1507490"/>
            <a:chOff x="1075944" y="2784348"/>
            <a:chExt cx="10224770" cy="150749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5944" y="2784348"/>
              <a:ext cx="3709415" cy="150723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95344" y="2784348"/>
              <a:ext cx="1080515" cy="150723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85844" y="2784348"/>
              <a:ext cx="7214615" cy="150723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498098" y="2977494"/>
            <a:ext cx="936117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5" b="1" i="1">
                <a:solidFill>
                  <a:srgbClr val="FFFFFF"/>
                </a:solidFill>
                <a:latin typeface="Times New Roman"/>
                <a:cs typeface="Times New Roman"/>
              </a:rPr>
              <a:t>Questions/comments/discussion?</a:t>
            </a:r>
            <a:endParaRPr sz="5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040" y="545034"/>
            <a:ext cx="316039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p2024</a:t>
            </a:r>
            <a:r>
              <a:rPr dirty="0" spc="-55"/>
              <a:t> </a:t>
            </a:r>
            <a:r>
              <a:rPr dirty="0" spc="-10"/>
              <a:t>Introduction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0706" y="1089405"/>
            <a:ext cx="12077065" cy="1979930"/>
            <a:chOff x="60706" y="1089405"/>
            <a:chExt cx="12077065" cy="1979930"/>
          </a:xfrm>
        </p:grpSpPr>
        <p:sp>
          <p:nvSpPr>
            <p:cNvPr id="4" name="object 4"/>
            <p:cNvSpPr/>
            <p:nvPr/>
          </p:nvSpPr>
          <p:spPr>
            <a:xfrm>
              <a:off x="67056" y="1095755"/>
              <a:ext cx="12064365" cy="113030"/>
            </a:xfrm>
            <a:custGeom>
              <a:avLst/>
              <a:gdLst/>
              <a:ahLst/>
              <a:cxnLst/>
              <a:rect l="l" t="t" r="r" b="b"/>
              <a:pathLst>
                <a:path w="12064365" h="113030">
                  <a:moveTo>
                    <a:pt x="12063984" y="0"/>
                  </a:moveTo>
                  <a:lnTo>
                    <a:pt x="0" y="0"/>
                  </a:lnTo>
                  <a:lnTo>
                    <a:pt x="0" y="112775"/>
                  </a:lnTo>
                  <a:lnTo>
                    <a:pt x="12063984" y="112775"/>
                  </a:lnTo>
                  <a:lnTo>
                    <a:pt x="120639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7056" y="1095755"/>
              <a:ext cx="12064365" cy="113030"/>
            </a:xfrm>
            <a:custGeom>
              <a:avLst/>
              <a:gdLst/>
              <a:ahLst/>
              <a:cxnLst/>
              <a:rect l="l" t="t" r="r" b="b"/>
              <a:pathLst>
                <a:path w="12064365" h="113030">
                  <a:moveTo>
                    <a:pt x="0" y="0"/>
                  </a:moveTo>
                  <a:lnTo>
                    <a:pt x="12063984" y="0"/>
                  </a:lnTo>
                  <a:lnTo>
                    <a:pt x="12063984" y="112775"/>
                  </a:lnTo>
                  <a:lnTo>
                    <a:pt x="0" y="11277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31196" y="1152143"/>
              <a:ext cx="1793747" cy="191719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603048" y="562138"/>
            <a:ext cx="335915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70" b="1">
                <a:solidFill>
                  <a:srgbClr val="FFFFFF"/>
                </a:solidFill>
                <a:latin typeface="Times New Roman"/>
                <a:cs typeface="Times New Roman"/>
              </a:rPr>
              <a:t>Town </a:t>
            </a:r>
            <a:r>
              <a:rPr dirty="0" sz="3000" b="1">
                <a:solidFill>
                  <a:srgbClr val="FFFFFF"/>
                </a:solidFill>
                <a:latin typeface="Times New Roman"/>
                <a:cs typeface="Times New Roman"/>
              </a:rPr>
              <a:t>of Cedar</a:t>
            </a:r>
            <a:r>
              <a:rPr dirty="0" sz="3000" spc="-10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FFFFFF"/>
                </a:solidFill>
                <a:latin typeface="Times New Roman"/>
                <a:cs typeface="Times New Roman"/>
              </a:rPr>
              <a:t>Lake</a:t>
            </a:r>
            <a:endParaRPr sz="3000">
              <a:latin typeface="Times New Roman"/>
              <a:cs typeface="Times New Roman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01976" y="1573296"/>
          <a:ext cx="10358120" cy="4555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9760"/>
                <a:gridCol w="1329689"/>
                <a:gridCol w="1321435"/>
                <a:gridCol w="1321435"/>
                <a:gridCol w="1953895"/>
                <a:gridCol w="1217295"/>
                <a:gridCol w="1322070"/>
              </a:tblGrid>
              <a:tr h="420839">
                <a:tc gridSpan="7">
                  <a:txBody>
                    <a:bodyPr/>
                    <a:lstStyle/>
                    <a:p>
                      <a:pPr algn="ctr" marL="71120">
                        <a:lnSpc>
                          <a:spcPts val="1739"/>
                        </a:lnSpc>
                      </a:pPr>
                      <a:r>
                        <a:rPr dirty="0" u="heavy" sz="1600" spc="-15" b="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cs typeface="Times New Roman"/>
                        </a:rPr>
                        <a:t>SUMMARY </a:t>
                      </a:r>
                      <a:r>
                        <a:rPr dirty="0" u="heavy" sz="1600" spc="-10" b="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u="heavy" sz="1600" spc="-5" b="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cs typeface="Times New Roman"/>
                        </a:rPr>
                        <a:t>SELECT </a:t>
                      </a:r>
                      <a:r>
                        <a:rPr dirty="0" u="heavy" sz="1600" spc="-10" b="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cs typeface="Times New Roman"/>
                        </a:rPr>
                        <a:t>FUND CASH</a:t>
                      </a:r>
                      <a:r>
                        <a:rPr dirty="0" u="heavy" sz="1600" spc="-130" b="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heavy" sz="1600" spc="-10" b="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cs typeface="Times New Roman"/>
                        </a:rPr>
                        <a:t>BALANCES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19739"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1365"/>
                        </a:spcBef>
                        <a:tabLst>
                          <a:tab pos="749300" algn="l"/>
                          <a:tab pos="1842135" algn="l"/>
                        </a:tabLst>
                      </a:pPr>
                      <a:r>
                        <a:rPr dirty="0" u="sng" sz="16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6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u="sng" sz="1600" spc="-1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Fund	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73355"/>
                </a:tc>
                <a:tc>
                  <a:txBody>
                    <a:bodyPr/>
                    <a:lstStyle/>
                    <a:p>
                      <a:pPr algn="r" marR="47625">
                        <a:lnSpc>
                          <a:spcPct val="100000"/>
                        </a:lnSpc>
                        <a:spcBef>
                          <a:spcPts val="1365"/>
                        </a:spcBef>
                        <a:tabLst>
                          <a:tab pos="191135" algn="l"/>
                          <a:tab pos="1210310" algn="l"/>
                        </a:tabLst>
                      </a:pPr>
                      <a:r>
                        <a:rPr dirty="0" u="sng" sz="16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6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6/30/2023	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73355"/>
                </a:tc>
                <a:tc>
                  <a:txBody>
                    <a:bodyPr/>
                    <a:lstStyle/>
                    <a:p>
                      <a:pPr algn="r" marR="47625">
                        <a:lnSpc>
                          <a:spcPct val="100000"/>
                        </a:lnSpc>
                        <a:spcBef>
                          <a:spcPts val="1365"/>
                        </a:spcBef>
                        <a:tabLst>
                          <a:tab pos="1210310" algn="l"/>
                        </a:tabLst>
                      </a:pPr>
                      <a:r>
                        <a:rPr dirty="0" u="sng" sz="16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6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600" spc="-105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6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12/31/2022	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73355"/>
                </a:tc>
                <a:tc>
                  <a:txBody>
                    <a:bodyPr/>
                    <a:lstStyle/>
                    <a:p>
                      <a:pPr algn="r" marR="47625">
                        <a:lnSpc>
                          <a:spcPct val="100000"/>
                        </a:lnSpc>
                        <a:spcBef>
                          <a:spcPts val="1365"/>
                        </a:spcBef>
                        <a:tabLst>
                          <a:tab pos="1210310" algn="l"/>
                        </a:tabLst>
                      </a:pPr>
                      <a:r>
                        <a:rPr dirty="0" u="sng" sz="16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6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600" spc="-105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6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12/31/2021	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73355"/>
                </a:tc>
                <a:tc>
                  <a:txBody>
                    <a:bodyPr/>
                    <a:lstStyle/>
                    <a:p>
                      <a:pPr marL="55244" marR="423545">
                        <a:lnSpc>
                          <a:spcPct val="100000"/>
                        </a:lnSpc>
                        <a:spcBef>
                          <a:spcPts val="1365"/>
                        </a:spcBef>
                        <a:tabLst>
                          <a:tab pos="1265555" algn="l"/>
                        </a:tabLst>
                      </a:pPr>
                      <a:r>
                        <a:rPr dirty="0" u="sng" sz="16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6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600" spc="-105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6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12/31/2020	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7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6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6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600" spc="-105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73355"/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ct val="100000"/>
                        </a:lnSpc>
                        <a:spcBef>
                          <a:spcPts val="1365"/>
                        </a:spcBef>
                        <a:tabLst>
                          <a:tab pos="1070610" algn="l"/>
                        </a:tabLst>
                      </a:pPr>
                      <a:r>
                        <a:rPr dirty="0" u="sng" sz="16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12/31/2019	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73355"/>
                </a:tc>
                <a:tc>
                  <a:txBody>
                    <a:bodyPr/>
                    <a:lstStyle/>
                    <a:p>
                      <a:pPr algn="r" marR="38100">
                        <a:lnSpc>
                          <a:spcPct val="100000"/>
                        </a:lnSpc>
                        <a:spcBef>
                          <a:spcPts val="1365"/>
                        </a:spcBef>
                        <a:tabLst>
                          <a:tab pos="1210310" algn="l"/>
                        </a:tabLst>
                      </a:pPr>
                      <a:r>
                        <a:rPr dirty="0" u="sng" sz="16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6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600" spc="-105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6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12/31/2018	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73355"/>
                </a:tc>
              </a:tr>
              <a:tr h="460384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General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70815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345"/>
                        </a:spcBef>
                        <a:tabLst>
                          <a:tab pos="377190" algn="l"/>
                        </a:tabLst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$	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4,833,150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70815"/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1345"/>
                        </a:spcBef>
                        <a:tabLst>
                          <a:tab pos="369570" algn="l"/>
                        </a:tabLst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$	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5,076,767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70815"/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1345"/>
                        </a:spcBef>
                        <a:tabLst>
                          <a:tab pos="368935" algn="l"/>
                        </a:tabLst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$	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4,787,348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70815"/>
                </a:tc>
                <a:tc>
                  <a:txBody>
                    <a:bodyPr/>
                    <a:lstStyle/>
                    <a:p>
                      <a:pPr marL="114935" marR="533400">
                        <a:lnSpc>
                          <a:spcPct val="100000"/>
                        </a:lnSpc>
                        <a:spcBef>
                          <a:spcPts val="1345"/>
                        </a:spcBef>
                        <a:tabLst>
                          <a:tab pos="368935" algn="l"/>
                        </a:tabLst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$	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3,158,900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70815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1345"/>
                        </a:spcBef>
                        <a:tabLst>
                          <a:tab pos="276225" algn="l"/>
                        </a:tabLst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$	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1,971,180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70815"/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1345"/>
                        </a:spcBef>
                        <a:tabLst>
                          <a:tab pos="379730" algn="l"/>
                        </a:tabLst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$	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1,404,380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70815"/>
                </a:tc>
              </a:tr>
              <a:tr h="308606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MVH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algn="r" marR="12827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759,888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algn="r" marR="12827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578,388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algn="r" marR="12827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422,107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marL="521970" marR="5334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334,570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algn="r" marR="129539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600" spc="-1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376,311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357,719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0"/>
                </a:tc>
              </a:tr>
              <a:tr h="308606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LRS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algn="r" marR="12827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560,255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algn="r" marR="12827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548,351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algn="r" marR="12827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397,051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marL="521970" marR="5334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290,817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algn="r" marR="11874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196,590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181,750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0"/>
                </a:tc>
              </a:tr>
              <a:tr h="308607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CCD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algn="r" marR="12827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381,388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algn="r" marR="12827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414,960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algn="r" marR="12827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383,756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marL="521970" marR="5334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338,149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algn="r" marR="11874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278,328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149,827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0"/>
                </a:tc>
              </a:tr>
              <a:tr h="308607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CCI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algn="r" marR="12827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32,184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algn="r" marR="12827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29,327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algn="r" marR="12827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20,202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marL="623570" marR="5334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15,416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algn="r" marR="11811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13,291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19,048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0"/>
                </a:tc>
              </a:tr>
              <a:tr h="308606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CEDIT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algn="r" marR="12827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631,842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algn="r" marR="12827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532,147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algn="r" marR="12827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754,196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marL="521970" marR="5334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624,532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algn="r" marR="11874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469,480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365,850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0"/>
                </a:tc>
              </a:tr>
              <a:tr h="308606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LOIT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Public</a:t>
                      </a:r>
                      <a:r>
                        <a:rPr dirty="0" sz="1600" spc="-4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Safety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algn="r" marR="12827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194,497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algn="r" marR="12827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137,143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algn="r" marR="12827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121,515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marL="623570" marR="5334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98,345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algn="r" marR="11747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45,474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60,727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0"/>
                </a:tc>
              </a:tr>
              <a:tr h="308607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Casino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Gaming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algn="r" marR="12827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123,585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algn="r" marR="12827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107,447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algn="r" marR="12827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220,383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marL="521970" marR="5334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232,340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algn="r" marR="11874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226,527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325,349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0"/>
                </a:tc>
              </a:tr>
              <a:tr h="470414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Redev</a:t>
                      </a:r>
                      <a:r>
                        <a:rPr dirty="0" sz="1600" spc="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Gen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algn="r" marR="47625">
                        <a:lnSpc>
                          <a:spcPct val="100000"/>
                        </a:lnSpc>
                        <a:spcBef>
                          <a:spcPts val="150"/>
                        </a:spcBef>
                        <a:tabLst>
                          <a:tab pos="466090" algn="l"/>
                        </a:tabLst>
                      </a:pPr>
                      <a:r>
                        <a:rPr dirty="0" u="sng" sz="16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6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103,344 </a:t>
                      </a:r>
                      <a:r>
                        <a:rPr dirty="0" u="sng" sz="1600" spc="-16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algn="r" marR="47625">
                        <a:lnSpc>
                          <a:spcPct val="100000"/>
                        </a:lnSpc>
                        <a:spcBef>
                          <a:spcPts val="150"/>
                        </a:spcBef>
                        <a:tabLst>
                          <a:tab pos="568325" algn="l"/>
                        </a:tabLst>
                      </a:pPr>
                      <a:r>
                        <a:rPr dirty="0" u="sng" sz="16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6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91,570 </a:t>
                      </a:r>
                      <a:r>
                        <a:rPr dirty="0" u="sng" sz="1600" spc="-16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algn="r" marR="47625">
                        <a:lnSpc>
                          <a:spcPct val="100000"/>
                        </a:lnSpc>
                        <a:spcBef>
                          <a:spcPts val="150"/>
                        </a:spcBef>
                        <a:tabLst>
                          <a:tab pos="568325" algn="l"/>
                        </a:tabLst>
                      </a:pPr>
                      <a:r>
                        <a:rPr dirty="0" u="sng" sz="16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6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54,372 </a:t>
                      </a:r>
                      <a:r>
                        <a:rPr dirty="0" u="sng" sz="1600" spc="-16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150"/>
                        </a:spcBef>
                        <a:tabLst>
                          <a:tab pos="623570" algn="l"/>
                          <a:tab pos="1945005" algn="l"/>
                        </a:tabLst>
                      </a:pPr>
                      <a:r>
                        <a:rPr dirty="0" u="sng" sz="16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6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19,579 </a:t>
                      </a:r>
                      <a:r>
                        <a:rPr dirty="0" u="sng" sz="1600" spc="-16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7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6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6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u="sng" sz="1600" spc="-15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11,263 </a:t>
                      </a:r>
                      <a:r>
                        <a:rPr dirty="0" u="sng" sz="1600" spc="-75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algn="r" marR="38100">
                        <a:lnSpc>
                          <a:spcPct val="100000"/>
                        </a:lnSpc>
                        <a:spcBef>
                          <a:spcPts val="150"/>
                        </a:spcBef>
                        <a:tabLst>
                          <a:tab pos="568325" algn="l"/>
                        </a:tabLst>
                      </a:pPr>
                      <a:r>
                        <a:rPr dirty="0" u="sng" sz="16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6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22,031 </a:t>
                      </a:r>
                      <a:r>
                        <a:rPr dirty="0" u="sng" sz="1600" spc="-16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0"/>
                </a:tc>
              </a:tr>
              <a:tr h="423288">
                <a:tc>
                  <a:txBody>
                    <a:bodyPr/>
                    <a:lstStyle/>
                    <a:p>
                      <a:pPr marL="127000">
                        <a:lnSpc>
                          <a:spcPts val="1845"/>
                        </a:lnSpc>
                        <a:spcBef>
                          <a:spcPts val="1385"/>
                        </a:spcBef>
                      </a:pPr>
                      <a:r>
                        <a:rPr dirty="0" sz="1600" spc="-3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Totals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75895"/>
                </a:tc>
                <a:tc>
                  <a:txBody>
                    <a:bodyPr/>
                    <a:lstStyle/>
                    <a:p>
                      <a:pPr algn="r" marR="47625">
                        <a:lnSpc>
                          <a:spcPts val="1845"/>
                        </a:lnSpc>
                        <a:spcBef>
                          <a:spcPts val="1385"/>
                        </a:spcBef>
                        <a:tabLst>
                          <a:tab pos="313690" algn="l"/>
                        </a:tabLst>
                      </a:pPr>
                      <a:r>
                        <a:rPr dirty="0" u="dbl" sz="1600" spc="7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dbl" sz="1600" spc="-5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$	</a:t>
                      </a:r>
                      <a:r>
                        <a:rPr dirty="0" u="dbl" sz="16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7,620,133 </a:t>
                      </a:r>
                      <a:r>
                        <a:rPr dirty="0" u="dbl" sz="1600" spc="-16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75895"/>
                </a:tc>
                <a:tc>
                  <a:txBody>
                    <a:bodyPr/>
                    <a:lstStyle/>
                    <a:p>
                      <a:pPr algn="r" marR="47625">
                        <a:lnSpc>
                          <a:spcPts val="1845"/>
                        </a:lnSpc>
                        <a:spcBef>
                          <a:spcPts val="1385"/>
                        </a:spcBef>
                        <a:tabLst>
                          <a:tab pos="313690" algn="l"/>
                        </a:tabLst>
                      </a:pPr>
                      <a:r>
                        <a:rPr dirty="0" u="dbl" sz="1600" spc="7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dbl" sz="1600" spc="-5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$	</a:t>
                      </a:r>
                      <a:r>
                        <a:rPr dirty="0" u="dbl" sz="16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7,516,100 </a:t>
                      </a:r>
                      <a:r>
                        <a:rPr dirty="0" u="dbl" sz="1600" spc="-16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75895"/>
                </a:tc>
                <a:tc>
                  <a:txBody>
                    <a:bodyPr/>
                    <a:lstStyle/>
                    <a:p>
                      <a:pPr algn="r" marR="47625">
                        <a:lnSpc>
                          <a:spcPts val="1845"/>
                        </a:lnSpc>
                        <a:spcBef>
                          <a:spcPts val="1385"/>
                        </a:spcBef>
                        <a:tabLst>
                          <a:tab pos="313690" algn="l"/>
                        </a:tabLst>
                      </a:pPr>
                      <a:r>
                        <a:rPr dirty="0" u="dbl" sz="1600" spc="7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dbl" sz="1600" spc="-5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$	</a:t>
                      </a:r>
                      <a:r>
                        <a:rPr dirty="0" u="dbl" sz="16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7,160,930 </a:t>
                      </a:r>
                      <a:r>
                        <a:rPr dirty="0" u="dbl" sz="1600" spc="-16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75895"/>
                </a:tc>
                <a:tc>
                  <a:txBody>
                    <a:bodyPr/>
                    <a:lstStyle/>
                    <a:p>
                      <a:pPr marL="55244" marR="505459">
                        <a:lnSpc>
                          <a:spcPts val="1845"/>
                        </a:lnSpc>
                        <a:spcBef>
                          <a:spcPts val="1385"/>
                        </a:spcBef>
                        <a:tabLst>
                          <a:tab pos="368935" algn="l"/>
                        </a:tabLst>
                      </a:pPr>
                      <a:r>
                        <a:rPr dirty="0" u="dbl" sz="1600" spc="7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dbl" sz="1600" spc="-5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$	</a:t>
                      </a:r>
                      <a:r>
                        <a:rPr dirty="0" u="dbl" sz="1600" spc="-1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5,112,648 </a:t>
                      </a:r>
                      <a:r>
                        <a:rPr dirty="0" u="dbl" sz="1600" spc="-75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7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dbl" sz="1600" spc="7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75895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ts val="1845"/>
                        </a:lnSpc>
                        <a:spcBef>
                          <a:spcPts val="1385"/>
                        </a:spcBef>
                        <a:tabLst>
                          <a:tab pos="276225" algn="l"/>
                        </a:tabLst>
                      </a:pPr>
                      <a:r>
                        <a:rPr dirty="0" u="dbl" sz="1600" spc="-5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$	</a:t>
                      </a:r>
                      <a:r>
                        <a:rPr dirty="0" u="dbl" sz="16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3,588,444 </a:t>
                      </a:r>
                      <a:r>
                        <a:rPr dirty="0" u="dbl" sz="1600" spc="-16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75895"/>
                </a:tc>
                <a:tc>
                  <a:txBody>
                    <a:bodyPr/>
                    <a:lstStyle/>
                    <a:p>
                      <a:pPr algn="r" marR="38100">
                        <a:lnSpc>
                          <a:spcPts val="1845"/>
                        </a:lnSpc>
                        <a:spcBef>
                          <a:spcPts val="1385"/>
                        </a:spcBef>
                        <a:tabLst>
                          <a:tab pos="313690" algn="l"/>
                        </a:tabLst>
                      </a:pPr>
                      <a:r>
                        <a:rPr dirty="0" u="dbl" sz="1600" spc="7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dbl" sz="1600" spc="-5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$	</a:t>
                      </a:r>
                      <a:r>
                        <a:rPr dirty="0" u="dbl" sz="16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2,886,681 </a:t>
                      </a:r>
                      <a:r>
                        <a:rPr dirty="0" u="dbl" sz="1600" spc="-16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7589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040" y="545034"/>
            <a:ext cx="316039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p2024</a:t>
            </a:r>
            <a:r>
              <a:rPr dirty="0" spc="-55"/>
              <a:t> </a:t>
            </a:r>
            <a:r>
              <a:rPr dirty="0" spc="-10"/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369838"/>
            <a:ext cx="6978015" cy="4436110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0" b="1">
                <a:solidFill>
                  <a:srgbClr val="FFFFFF"/>
                </a:solidFill>
                <a:latin typeface="Times New Roman"/>
                <a:cs typeface="Times New Roman"/>
              </a:rPr>
              <a:t>REVENUES</a:t>
            </a:r>
            <a:endParaRPr sz="2800">
              <a:latin typeface="Times New Roman"/>
              <a:cs typeface="Times New Roman"/>
            </a:endParaRPr>
          </a:p>
          <a:p>
            <a:pPr lvl="1" marL="698500" indent="-228600">
              <a:lnSpc>
                <a:spcPct val="100000"/>
              </a:lnSpc>
              <a:spcBef>
                <a:spcPts val="234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Mostly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given,</a:t>
            </a:r>
            <a:r>
              <a:rPr dirty="0" sz="24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maximized</a:t>
            </a:r>
            <a:endParaRPr sz="2400">
              <a:latin typeface="Times New Roman"/>
              <a:cs typeface="Times New Roman"/>
            </a:endParaRPr>
          </a:p>
          <a:p>
            <a:pPr lvl="2" marL="1155700" indent="-22923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1155700" algn="l"/>
              </a:tabLst>
            </a:pP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Property </a:t>
            </a:r>
            <a:r>
              <a:rPr dirty="0" sz="2000" spc="-60" b="1">
                <a:solidFill>
                  <a:srgbClr val="FFFFFF"/>
                </a:solidFill>
                <a:latin typeface="Times New Roman"/>
                <a:cs typeface="Times New Roman"/>
              </a:rPr>
              <a:t>Tax</a:t>
            </a:r>
            <a:r>
              <a:rPr dirty="0" sz="2000" spc="-7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Levies</a:t>
            </a:r>
            <a:endParaRPr sz="2000">
              <a:latin typeface="Times New Roman"/>
              <a:cs typeface="Times New Roman"/>
            </a:endParaRPr>
          </a:p>
          <a:p>
            <a:pPr lvl="3" marL="1612900" indent="-229235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1612900" algn="l"/>
              </a:tabLst>
            </a:pP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2024 </a:t>
            </a:r>
            <a:r>
              <a:rPr dirty="0" sz="1800" spc="-5" b="1">
                <a:solidFill>
                  <a:srgbClr val="FFFFFF"/>
                </a:solidFill>
                <a:latin typeface="Times New Roman"/>
                <a:cs typeface="Times New Roman"/>
              </a:rPr>
              <a:t>three-year growth</a:t>
            </a:r>
            <a:r>
              <a:rPr dirty="0" sz="1800" spc="-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Times New Roman"/>
                <a:cs typeface="Times New Roman"/>
              </a:rPr>
              <a:t>appeal</a:t>
            </a:r>
            <a:endParaRPr sz="1800">
              <a:latin typeface="Times New Roman"/>
              <a:cs typeface="Times New Roman"/>
            </a:endParaRPr>
          </a:p>
          <a:p>
            <a:pPr lvl="2" marL="1155700" indent="-229235">
              <a:lnSpc>
                <a:spcPct val="100000"/>
              </a:lnSpc>
              <a:spcBef>
                <a:spcPts val="259"/>
              </a:spcBef>
              <a:buFont typeface="Arial"/>
              <a:buChar char="•"/>
              <a:tabLst>
                <a:tab pos="1155700" algn="l"/>
              </a:tabLst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Local income taxes </a:t>
            </a:r>
            <a:r>
              <a:rPr dirty="0" sz="1200" spc="-5" b="1">
                <a:solidFill>
                  <a:srgbClr val="FFFFFF"/>
                </a:solidFill>
                <a:latin typeface="Times New Roman"/>
                <a:cs typeface="Times New Roman"/>
              </a:rPr>
              <a:t>(increased </a:t>
            </a:r>
            <a:r>
              <a:rPr dirty="0" sz="1200" b="1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1200" spc="-5" b="1">
                <a:solidFill>
                  <a:srgbClr val="FFFFFF"/>
                </a:solidFill>
                <a:latin typeface="Times New Roman"/>
                <a:cs typeface="Times New Roman"/>
              </a:rPr>
              <a:t>comparison to ‘22 </a:t>
            </a:r>
            <a:r>
              <a:rPr dirty="0" sz="1200" b="1">
                <a:solidFill>
                  <a:srgbClr val="FFFFFF"/>
                </a:solidFill>
                <a:latin typeface="Times New Roman"/>
                <a:cs typeface="Times New Roman"/>
              </a:rPr>
              <a:t>due </a:t>
            </a:r>
            <a:r>
              <a:rPr dirty="0" sz="1200" spc="-5" b="1">
                <a:solidFill>
                  <a:srgbClr val="FFFFFF"/>
                </a:solidFill>
                <a:latin typeface="Times New Roman"/>
                <a:cs typeface="Times New Roman"/>
              </a:rPr>
              <a:t>to levy</a:t>
            </a:r>
            <a:r>
              <a:rPr dirty="0" sz="1200" spc="-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Times New Roman"/>
                <a:cs typeface="Times New Roman"/>
              </a:rPr>
              <a:t>increases)</a:t>
            </a:r>
            <a:endParaRPr sz="1200">
              <a:latin typeface="Times New Roman"/>
              <a:cs typeface="Times New Roman"/>
            </a:endParaRPr>
          </a:p>
          <a:p>
            <a:pPr lvl="2" marL="1155700" indent="-229235">
              <a:lnSpc>
                <a:spcPct val="100000"/>
              </a:lnSpc>
              <a:spcBef>
                <a:spcPts val="250"/>
              </a:spcBef>
              <a:buFont typeface="Arial"/>
              <a:buChar char="•"/>
              <a:tabLst>
                <a:tab pos="1155700" algn="l"/>
              </a:tabLst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MVH and LRS</a:t>
            </a:r>
            <a:r>
              <a:rPr dirty="0" sz="20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distributions</a:t>
            </a:r>
            <a:endParaRPr sz="2000">
              <a:latin typeface="Times New Roman"/>
              <a:cs typeface="Times New Roman"/>
            </a:endParaRPr>
          </a:p>
          <a:p>
            <a:pPr lvl="2" marL="1155700" indent="-22923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1155700" algn="l"/>
              </a:tabLst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Other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miscellaneous</a:t>
            </a:r>
            <a:r>
              <a:rPr dirty="0" sz="2000" spc="-10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income</a:t>
            </a:r>
            <a:endParaRPr sz="2000">
              <a:latin typeface="Times New Roman"/>
              <a:cs typeface="Times New Roman"/>
            </a:endParaRPr>
          </a:p>
          <a:p>
            <a:pPr lvl="1" marL="698500" indent="-22860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Increased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planning, </a:t>
            </a:r>
            <a:r>
              <a:rPr dirty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zoning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and building</a:t>
            </a:r>
            <a:r>
              <a:rPr dirty="0" sz="2400" spc="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fees</a:t>
            </a:r>
            <a:endParaRPr sz="2400">
              <a:latin typeface="Times New Roman"/>
              <a:cs typeface="Times New Roman"/>
            </a:endParaRPr>
          </a:p>
          <a:p>
            <a:pPr lvl="2" marL="1155065" marR="356235" indent="-228600">
              <a:lnSpc>
                <a:spcPts val="2160"/>
              </a:lnSpc>
              <a:spcBef>
                <a:spcPts val="540"/>
              </a:spcBef>
              <a:buFont typeface="Arial"/>
              <a:buChar char="•"/>
              <a:tabLst>
                <a:tab pos="1155700" algn="l"/>
              </a:tabLst>
            </a:pP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Allows </a:t>
            </a:r>
            <a:r>
              <a:rPr dirty="0" sz="2000" spc="-50" b="1">
                <a:solidFill>
                  <a:srgbClr val="FFFFFF"/>
                </a:solidFill>
                <a:latin typeface="Times New Roman"/>
                <a:cs typeface="Times New Roman"/>
              </a:rPr>
              <a:t>Town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000" spc="-10" b="1">
                <a:solidFill>
                  <a:srgbClr val="FFFFFF"/>
                </a:solidFill>
                <a:latin typeface="Times New Roman"/>
                <a:cs typeface="Times New Roman"/>
              </a:rPr>
              <a:t>prepare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growth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and impacts</a:t>
            </a:r>
            <a:r>
              <a:rPr dirty="0" sz="2000" spc="-1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5" b="1">
                <a:solidFill>
                  <a:srgbClr val="FFFFFF"/>
                </a:solidFill>
                <a:latin typeface="Times New Roman"/>
                <a:cs typeface="Times New Roman"/>
              </a:rPr>
              <a:t>of 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increasing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population and </a:t>
            </a:r>
            <a:r>
              <a:rPr dirty="0" sz="2000" spc="-15" b="1">
                <a:solidFill>
                  <a:srgbClr val="FFFFFF"/>
                </a:solidFill>
                <a:latin typeface="Times New Roman"/>
                <a:cs typeface="Times New Roman"/>
              </a:rPr>
              <a:t>required</a:t>
            </a:r>
            <a:r>
              <a:rPr dirty="0" sz="2000" spc="-10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services</a:t>
            </a:r>
            <a:endParaRPr sz="2000">
              <a:latin typeface="Times New Roman"/>
              <a:cs typeface="Times New Roman"/>
            </a:endParaRPr>
          </a:p>
          <a:p>
            <a:pPr lvl="2" marL="1155065" marR="5080" indent="-228600">
              <a:lnSpc>
                <a:spcPts val="2160"/>
              </a:lnSpc>
              <a:spcBef>
                <a:spcPts val="505"/>
              </a:spcBef>
              <a:buFont typeface="Arial"/>
              <a:buChar char="•"/>
              <a:tabLst>
                <a:tab pos="1155700" algn="l"/>
              </a:tabLst>
            </a:pP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Primary reason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increased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cash balances;</a:t>
            </a:r>
            <a:r>
              <a:rPr dirty="0" sz="2000" spc="-18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 b="1">
                <a:solidFill>
                  <a:srgbClr val="FFFFFF"/>
                </a:solidFill>
                <a:latin typeface="Times New Roman"/>
                <a:cs typeface="Times New Roman"/>
              </a:rPr>
              <a:t>however, 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cash outflows may occur as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service </a:t>
            </a:r>
            <a:r>
              <a:rPr dirty="0" sz="2000" spc="-10" b="1">
                <a:solidFill>
                  <a:srgbClr val="FFFFFF"/>
                </a:solidFill>
                <a:latin typeface="Times New Roman"/>
                <a:cs typeface="Times New Roman"/>
              </a:rPr>
              <a:t>requirements  precedes related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levy and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revenue</a:t>
            </a:r>
            <a:r>
              <a:rPr dirty="0" sz="2000" spc="-7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adjustment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0706" y="1089405"/>
            <a:ext cx="12077065" cy="125730"/>
            <a:chOff x="60706" y="1089405"/>
            <a:chExt cx="12077065" cy="125730"/>
          </a:xfrm>
        </p:grpSpPr>
        <p:sp>
          <p:nvSpPr>
            <p:cNvPr id="5" name="object 5"/>
            <p:cNvSpPr/>
            <p:nvPr/>
          </p:nvSpPr>
          <p:spPr>
            <a:xfrm>
              <a:off x="67056" y="1095755"/>
              <a:ext cx="12064365" cy="113030"/>
            </a:xfrm>
            <a:custGeom>
              <a:avLst/>
              <a:gdLst/>
              <a:ahLst/>
              <a:cxnLst/>
              <a:rect l="l" t="t" r="r" b="b"/>
              <a:pathLst>
                <a:path w="12064365" h="113030">
                  <a:moveTo>
                    <a:pt x="12063984" y="0"/>
                  </a:moveTo>
                  <a:lnTo>
                    <a:pt x="0" y="0"/>
                  </a:lnTo>
                  <a:lnTo>
                    <a:pt x="0" y="112775"/>
                  </a:lnTo>
                  <a:lnTo>
                    <a:pt x="12063984" y="112775"/>
                  </a:lnTo>
                  <a:lnTo>
                    <a:pt x="120639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7056" y="1095755"/>
              <a:ext cx="12064365" cy="113030"/>
            </a:xfrm>
            <a:custGeom>
              <a:avLst/>
              <a:gdLst/>
              <a:ahLst/>
              <a:cxnLst/>
              <a:rect l="l" t="t" r="r" b="b"/>
              <a:pathLst>
                <a:path w="12064365" h="113030">
                  <a:moveTo>
                    <a:pt x="0" y="0"/>
                  </a:moveTo>
                  <a:lnTo>
                    <a:pt x="12063984" y="0"/>
                  </a:lnTo>
                  <a:lnTo>
                    <a:pt x="12063984" y="112775"/>
                  </a:lnTo>
                  <a:lnTo>
                    <a:pt x="0" y="11277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8603048" y="562138"/>
            <a:ext cx="335915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70" b="1">
                <a:solidFill>
                  <a:srgbClr val="FFFFFF"/>
                </a:solidFill>
                <a:latin typeface="Times New Roman"/>
                <a:cs typeface="Times New Roman"/>
              </a:rPr>
              <a:t>Town </a:t>
            </a:r>
            <a:r>
              <a:rPr dirty="0" sz="3000" b="1">
                <a:solidFill>
                  <a:srgbClr val="FFFFFF"/>
                </a:solidFill>
                <a:latin typeface="Times New Roman"/>
                <a:cs typeface="Times New Roman"/>
              </a:rPr>
              <a:t>of Cedar</a:t>
            </a:r>
            <a:r>
              <a:rPr dirty="0" sz="3000" spc="-10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FFFFFF"/>
                </a:solidFill>
                <a:latin typeface="Times New Roman"/>
                <a:cs typeface="Times New Roman"/>
              </a:rPr>
              <a:t>Lake</a:t>
            </a:r>
            <a:endParaRPr sz="30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50935" y="1670304"/>
            <a:ext cx="2665475" cy="187451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50936" y="3698747"/>
            <a:ext cx="2849879" cy="16032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040" y="545034"/>
            <a:ext cx="316039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p2024</a:t>
            </a:r>
            <a:r>
              <a:rPr dirty="0" spc="-55"/>
              <a:t> </a:t>
            </a:r>
            <a:r>
              <a:rPr dirty="0" spc="-10"/>
              <a:t>Introduction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0706" y="1089405"/>
            <a:ext cx="12077065" cy="125730"/>
            <a:chOff x="60706" y="1089405"/>
            <a:chExt cx="12077065" cy="125730"/>
          </a:xfrm>
        </p:grpSpPr>
        <p:sp>
          <p:nvSpPr>
            <p:cNvPr id="4" name="object 4"/>
            <p:cNvSpPr/>
            <p:nvPr/>
          </p:nvSpPr>
          <p:spPr>
            <a:xfrm>
              <a:off x="67056" y="1095755"/>
              <a:ext cx="12064365" cy="113030"/>
            </a:xfrm>
            <a:custGeom>
              <a:avLst/>
              <a:gdLst/>
              <a:ahLst/>
              <a:cxnLst/>
              <a:rect l="l" t="t" r="r" b="b"/>
              <a:pathLst>
                <a:path w="12064365" h="113030">
                  <a:moveTo>
                    <a:pt x="12063984" y="0"/>
                  </a:moveTo>
                  <a:lnTo>
                    <a:pt x="0" y="0"/>
                  </a:lnTo>
                  <a:lnTo>
                    <a:pt x="0" y="112775"/>
                  </a:lnTo>
                  <a:lnTo>
                    <a:pt x="12063984" y="112775"/>
                  </a:lnTo>
                  <a:lnTo>
                    <a:pt x="120639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7056" y="1095755"/>
              <a:ext cx="12064365" cy="113030"/>
            </a:xfrm>
            <a:custGeom>
              <a:avLst/>
              <a:gdLst/>
              <a:ahLst/>
              <a:cxnLst/>
              <a:rect l="l" t="t" r="r" b="b"/>
              <a:pathLst>
                <a:path w="12064365" h="113030">
                  <a:moveTo>
                    <a:pt x="0" y="0"/>
                  </a:moveTo>
                  <a:lnTo>
                    <a:pt x="12063984" y="0"/>
                  </a:lnTo>
                  <a:lnTo>
                    <a:pt x="12063984" y="112775"/>
                  </a:lnTo>
                  <a:lnTo>
                    <a:pt x="0" y="11277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8603048" y="562138"/>
            <a:ext cx="335915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70" b="1">
                <a:solidFill>
                  <a:srgbClr val="FFFFFF"/>
                </a:solidFill>
                <a:latin typeface="Times New Roman"/>
                <a:cs typeface="Times New Roman"/>
              </a:rPr>
              <a:t>Town </a:t>
            </a:r>
            <a:r>
              <a:rPr dirty="0" sz="3000" b="1">
                <a:solidFill>
                  <a:srgbClr val="FFFFFF"/>
                </a:solidFill>
                <a:latin typeface="Times New Roman"/>
                <a:cs typeface="Times New Roman"/>
              </a:rPr>
              <a:t>of Cedar</a:t>
            </a:r>
            <a:r>
              <a:rPr dirty="0" sz="3000" spc="-10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FFFFFF"/>
                </a:solidFill>
                <a:latin typeface="Times New Roman"/>
                <a:cs typeface="Times New Roman"/>
              </a:rPr>
              <a:t>Lake</a:t>
            </a:r>
            <a:endParaRPr sz="30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182997" y="1914700"/>
            <a:ext cx="489584" cy="489584"/>
            <a:chOff x="10182997" y="1914700"/>
            <a:chExt cx="489584" cy="489584"/>
          </a:xfrm>
        </p:grpSpPr>
        <p:sp>
          <p:nvSpPr>
            <p:cNvPr id="8" name="object 8"/>
            <p:cNvSpPr/>
            <p:nvPr/>
          </p:nvSpPr>
          <p:spPr>
            <a:xfrm>
              <a:off x="10189347" y="1921051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476694" y="0"/>
                  </a:moveTo>
                  <a:lnTo>
                    <a:pt x="296976" y="0"/>
                  </a:lnTo>
                  <a:lnTo>
                    <a:pt x="341909" y="44932"/>
                  </a:lnTo>
                  <a:lnTo>
                    <a:pt x="0" y="386829"/>
                  </a:lnTo>
                  <a:lnTo>
                    <a:pt x="89865" y="476694"/>
                  </a:lnTo>
                  <a:lnTo>
                    <a:pt x="431774" y="134797"/>
                  </a:lnTo>
                  <a:lnTo>
                    <a:pt x="476694" y="179717"/>
                  </a:lnTo>
                  <a:lnTo>
                    <a:pt x="476694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189347" y="1921050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96976" y="0"/>
                  </a:moveTo>
                  <a:lnTo>
                    <a:pt x="476694" y="0"/>
                  </a:lnTo>
                  <a:lnTo>
                    <a:pt x="476694" y="179717"/>
                  </a:lnTo>
                  <a:lnTo>
                    <a:pt x="431774" y="134797"/>
                  </a:lnTo>
                  <a:lnTo>
                    <a:pt x="89865" y="476694"/>
                  </a:lnTo>
                  <a:lnTo>
                    <a:pt x="0" y="386829"/>
                  </a:lnTo>
                  <a:lnTo>
                    <a:pt x="341909" y="44932"/>
                  </a:lnTo>
                  <a:lnTo>
                    <a:pt x="296976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9976" y="5414771"/>
            <a:ext cx="1656587" cy="124205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24692" y="1466782"/>
            <a:ext cx="646366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720" algn="l"/>
              </a:tabLst>
            </a:pPr>
            <a:r>
              <a:rPr dirty="0" sz="2200" spc="-5" b="1">
                <a:solidFill>
                  <a:srgbClr val="FFFFFF"/>
                </a:solidFill>
                <a:latin typeface="Times New Roman"/>
                <a:cs typeface="Times New Roman"/>
              </a:rPr>
              <a:t>Qualified </a:t>
            </a:r>
            <a:r>
              <a:rPr dirty="0" sz="2200" b="1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dirty="0" sz="2200" spc="-35" b="1">
                <a:solidFill>
                  <a:srgbClr val="FFFFFF"/>
                </a:solidFill>
                <a:latin typeface="Times New Roman"/>
                <a:cs typeface="Times New Roman"/>
              </a:rPr>
              <a:t>Three-Year </a:t>
            </a:r>
            <a:r>
              <a:rPr dirty="0" sz="2200" spc="-10" b="1">
                <a:solidFill>
                  <a:srgbClr val="FFFFFF"/>
                </a:solidFill>
                <a:latin typeface="Times New Roman"/>
                <a:cs typeface="Times New Roman"/>
              </a:rPr>
              <a:t>Growth </a:t>
            </a:r>
            <a:r>
              <a:rPr dirty="0" sz="2200" spc="-5" b="1">
                <a:solidFill>
                  <a:srgbClr val="FFFFFF"/>
                </a:solidFill>
                <a:latin typeface="Times New Roman"/>
                <a:cs typeface="Times New Roman"/>
              </a:rPr>
              <a:t>Appeal -</a:t>
            </a:r>
            <a:r>
              <a:rPr dirty="0" sz="2200" spc="-1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FFFFFF"/>
                </a:solidFill>
                <a:latin typeface="Times New Roman"/>
                <a:cs typeface="Times New Roman"/>
              </a:rPr>
              <a:t>$389,654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81892" y="1805109"/>
            <a:ext cx="6699884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600" spc="-10" b="1">
                <a:solidFill>
                  <a:srgbClr val="FFFFFF"/>
                </a:solidFill>
                <a:latin typeface="Times New Roman"/>
                <a:cs typeface="Times New Roman"/>
              </a:rPr>
              <a:t>Recurring</a:t>
            </a:r>
            <a:r>
              <a:rPr dirty="0" sz="1600" spc="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revenues</a:t>
            </a:r>
            <a:endParaRPr sz="1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600" spc="-75" b="1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1600" spc="-10" b="1">
                <a:solidFill>
                  <a:srgbClr val="FFFFFF"/>
                </a:solidFill>
                <a:latin typeface="Times New Roman"/>
                <a:cs typeface="Times New Roman"/>
              </a:rPr>
              <a:t>fund 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2 additional </a:t>
            </a:r>
            <a:r>
              <a:rPr dirty="0" sz="1600" spc="-10" b="1">
                <a:solidFill>
                  <a:srgbClr val="FFFFFF"/>
                </a:solidFill>
                <a:latin typeface="Times New Roman"/>
                <a:cs typeface="Times New Roman"/>
              </a:rPr>
              <a:t>fire 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fighters, </a:t>
            </a:r>
            <a:r>
              <a:rPr dirty="0" sz="1600" spc="-10" b="1">
                <a:solidFill>
                  <a:srgbClr val="FFFFFF"/>
                </a:solidFill>
                <a:latin typeface="Times New Roman"/>
                <a:cs typeface="Times New Roman"/>
              </a:rPr>
              <a:t>GIS 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coordinator and certified</a:t>
            </a:r>
            <a:r>
              <a:rPr dirty="0" sz="1600" spc="3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Times New Roman"/>
                <a:cs typeface="Times New Roman"/>
              </a:rPr>
              <a:t>mechanic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834801" y="1854567"/>
            <a:ext cx="85026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dirty="0" sz="16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60">
                <a:solidFill>
                  <a:srgbClr val="FFFFFF"/>
                </a:solidFill>
                <a:latin typeface="Times New Roman"/>
                <a:cs typeface="Times New Roman"/>
              </a:rPr>
              <a:t>CNAV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FFFFFF"/>
                </a:solidFill>
                <a:latin typeface="Times New Roman"/>
                <a:cs typeface="Times New Roman"/>
              </a:rPr>
              <a:t>goes</a:t>
            </a:r>
            <a:r>
              <a:rPr dirty="0" sz="16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Times New Roman"/>
                <a:cs typeface="Times New Roman"/>
              </a:rPr>
              <a:t>up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49067" y="5407152"/>
            <a:ext cx="2220455" cy="124967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88052" y="5198364"/>
            <a:ext cx="1459991" cy="145846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60464" y="5414771"/>
            <a:ext cx="2209799" cy="1242059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10176523" y="2678278"/>
            <a:ext cx="498475" cy="485140"/>
            <a:chOff x="10176523" y="2678278"/>
            <a:chExt cx="498475" cy="485140"/>
          </a:xfrm>
        </p:grpSpPr>
        <p:sp>
          <p:nvSpPr>
            <p:cNvPr id="18" name="object 18"/>
            <p:cNvSpPr/>
            <p:nvPr/>
          </p:nvSpPr>
          <p:spPr>
            <a:xfrm>
              <a:off x="10182873" y="2684627"/>
              <a:ext cx="485775" cy="472440"/>
            </a:xfrm>
            <a:custGeom>
              <a:avLst/>
              <a:gdLst/>
              <a:ahLst/>
              <a:cxnLst/>
              <a:rect l="l" t="t" r="r" b="b"/>
              <a:pathLst>
                <a:path w="485775" h="472439">
                  <a:moveTo>
                    <a:pt x="87833" y="0"/>
                  </a:moveTo>
                  <a:lnTo>
                    <a:pt x="0" y="91833"/>
                  </a:lnTo>
                  <a:lnTo>
                    <a:pt x="349440" y="426034"/>
                  </a:lnTo>
                  <a:lnTo>
                    <a:pt x="305523" y="471957"/>
                  </a:lnTo>
                  <a:lnTo>
                    <a:pt x="485203" y="467944"/>
                  </a:lnTo>
                  <a:lnTo>
                    <a:pt x="481190" y="288264"/>
                  </a:lnTo>
                  <a:lnTo>
                    <a:pt x="437273" y="334187"/>
                  </a:lnTo>
                  <a:lnTo>
                    <a:pt x="87833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0182873" y="2684628"/>
              <a:ext cx="485775" cy="472440"/>
            </a:xfrm>
            <a:custGeom>
              <a:avLst/>
              <a:gdLst/>
              <a:ahLst/>
              <a:cxnLst/>
              <a:rect l="l" t="t" r="r" b="b"/>
              <a:pathLst>
                <a:path w="485775" h="472439">
                  <a:moveTo>
                    <a:pt x="481190" y="288264"/>
                  </a:moveTo>
                  <a:lnTo>
                    <a:pt x="485203" y="467944"/>
                  </a:lnTo>
                  <a:lnTo>
                    <a:pt x="305523" y="471957"/>
                  </a:lnTo>
                  <a:lnTo>
                    <a:pt x="349440" y="426034"/>
                  </a:lnTo>
                  <a:lnTo>
                    <a:pt x="0" y="91833"/>
                  </a:lnTo>
                  <a:lnTo>
                    <a:pt x="87833" y="0"/>
                  </a:lnTo>
                  <a:lnTo>
                    <a:pt x="437273" y="334187"/>
                  </a:lnTo>
                  <a:lnTo>
                    <a:pt x="481190" y="28826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10422215" y="2686618"/>
            <a:ext cx="1621155" cy="24904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24815" marR="45085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FFFFFF"/>
                </a:solidFill>
                <a:latin typeface="Times New Roman"/>
                <a:cs typeface="Times New Roman"/>
              </a:rPr>
              <a:t>Property tax  rates </a:t>
            </a:r>
            <a:r>
              <a:rPr dirty="0" sz="1600">
                <a:solidFill>
                  <a:srgbClr val="FFFFFF"/>
                </a:solidFill>
                <a:latin typeface="Times New Roman"/>
                <a:cs typeface="Times New Roman"/>
              </a:rPr>
              <a:t>go</a:t>
            </a:r>
            <a:r>
              <a:rPr dirty="0" sz="1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Times New Roman"/>
                <a:cs typeface="Times New Roman"/>
              </a:rPr>
              <a:t>down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Growth appeal is </a:t>
            </a: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to 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allow operating </a:t>
            </a: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levy 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to adjust in</a:t>
            </a:r>
            <a:r>
              <a:rPr dirty="0" sz="14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proportion  to </a:t>
            </a:r>
            <a:r>
              <a:rPr dirty="0" sz="1400" spc="-50">
                <a:solidFill>
                  <a:srgbClr val="FFFFFF"/>
                </a:solidFill>
                <a:latin typeface="Times New Roman"/>
                <a:cs typeface="Times New Roman"/>
              </a:rPr>
              <a:t>CNAV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increase  which allows </a:t>
            </a: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operating tax rate </a:t>
            </a: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to 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keep level in </a:t>
            </a: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4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long- 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run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562752" y="2572903"/>
          <a:ext cx="8674100" cy="2442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7740"/>
                <a:gridCol w="2037714"/>
                <a:gridCol w="1898014"/>
                <a:gridCol w="2092324"/>
                <a:gridCol w="888365"/>
                <a:gridCol w="789304"/>
              </a:tblGrid>
              <a:tr h="356071">
                <a:tc gridSpan="6">
                  <a:txBody>
                    <a:bodyPr/>
                    <a:lstStyle/>
                    <a:p>
                      <a:pPr algn="ctr" marL="177165">
                        <a:lnSpc>
                          <a:spcPts val="1739"/>
                        </a:lnSpc>
                      </a:pPr>
                      <a:r>
                        <a:rPr dirty="0" u="heavy" sz="1600" spc="-10" b="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cs typeface="Times New Roman"/>
                        </a:rPr>
                        <a:t>THREE-YEAR GROWTH APPEAL </a:t>
                      </a:r>
                      <a:r>
                        <a:rPr dirty="0" u="heavy" sz="1600" spc="-5" b="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u="heavy" sz="1600" spc="-130" b="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heavy" sz="1600" spc="-20" b="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cs typeface="Times New Roman"/>
                        </a:rPr>
                        <a:t>CALCULATIONS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657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1594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600" spc="-3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Town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8585"/>
                </a:tc>
                <a:tc>
                  <a:txBody>
                    <a:bodyPr/>
                    <a:lstStyle/>
                    <a:p>
                      <a:pPr marL="41084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Annexation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8585"/>
                </a:tc>
                <a:tc>
                  <a:txBody>
                    <a:bodyPr/>
                    <a:lstStyle/>
                    <a:p>
                      <a:pPr marL="32385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Adjusted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3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Town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85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46370">
                <a:tc>
                  <a:txBody>
                    <a:bodyPr/>
                    <a:lstStyle/>
                    <a:p>
                      <a:pPr algn="r" marR="116205">
                        <a:lnSpc>
                          <a:spcPts val="1820"/>
                        </a:lnSpc>
                        <a:tabLst>
                          <a:tab pos="716280" algn="l"/>
                        </a:tabLst>
                      </a:pPr>
                      <a:r>
                        <a:rPr dirty="0" u="sng" sz="16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6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600" spc="25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600" spc="-5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Year	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ts val="1820"/>
                        </a:lnSpc>
                        <a:tabLst>
                          <a:tab pos="335915" algn="l"/>
                          <a:tab pos="1843405" algn="l"/>
                        </a:tabLst>
                      </a:pPr>
                      <a:r>
                        <a:rPr dirty="0" u="sng" sz="16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6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u="sng" sz="1600" spc="-5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Assessed</a:t>
                      </a:r>
                      <a:r>
                        <a:rPr dirty="0" u="sng" sz="1600" spc="-95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600" spc="-3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Value	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16205">
                        <a:lnSpc>
                          <a:spcPts val="1820"/>
                        </a:lnSpc>
                        <a:tabLst>
                          <a:tab pos="309245" algn="l"/>
                          <a:tab pos="1718945" algn="l"/>
                        </a:tabLst>
                      </a:pPr>
                      <a:r>
                        <a:rPr dirty="0" u="sng" sz="16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6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u="sng" sz="1600" spc="-1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Adjusmtents	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ts val="1820"/>
                        </a:lnSpc>
                        <a:tabLst>
                          <a:tab pos="335915" algn="l"/>
                          <a:tab pos="1843405" algn="l"/>
                        </a:tabLst>
                      </a:pPr>
                      <a:r>
                        <a:rPr dirty="0" u="sng" sz="16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6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u="sng" sz="1600" spc="-5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Assessed</a:t>
                      </a:r>
                      <a:r>
                        <a:rPr dirty="0" u="sng" sz="1600" spc="-95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600" spc="-3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Value	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</a:pPr>
                      <a:r>
                        <a:rPr dirty="0" u="sng" sz="160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600" spc="-185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600" spc="-10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Increase </a:t>
                      </a:r>
                      <a:r>
                        <a:rPr dirty="0" u="sng" sz="1600" spc="-175" b="1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41314">
                <a:tc>
                  <a:txBody>
                    <a:bodyPr/>
                    <a:lstStyle/>
                    <a:p>
                      <a:pPr algn="r" marR="116205">
                        <a:lnSpc>
                          <a:spcPts val="1800"/>
                        </a:lnSpc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ts val="1800"/>
                        </a:lnSpc>
                        <a:tabLst>
                          <a:tab pos="683260" algn="l"/>
                        </a:tabLst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$	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870,658,101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ts val="1800"/>
                        </a:lnSpc>
                        <a:tabLst>
                          <a:tab pos="917575" algn="l"/>
                        </a:tabLst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$	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(122,800)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ts val="1800"/>
                        </a:lnSpc>
                        <a:tabLst>
                          <a:tab pos="683260" algn="l"/>
                        </a:tabLst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$	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870,535,301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16839">
                        <a:lnSpc>
                          <a:spcPts val="1800"/>
                        </a:lnSpc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1.1692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16.92%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43839">
                <a:tc>
                  <a:txBody>
                    <a:bodyPr/>
                    <a:lstStyle/>
                    <a:p>
                      <a:pPr algn="r" marR="116205">
                        <a:lnSpc>
                          <a:spcPts val="1820"/>
                        </a:lnSpc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83260">
                        <a:lnSpc>
                          <a:spcPts val="1820"/>
                        </a:lnSpc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744,576,738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42240">
                        <a:lnSpc>
                          <a:spcPts val="1820"/>
                        </a:lnSpc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83260">
                        <a:lnSpc>
                          <a:spcPts val="1820"/>
                        </a:lnSpc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744,576,738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16839">
                        <a:lnSpc>
                          <a:spcPts val="1820"/>
                        </a:lnSpc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1.1227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12.27%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43840">
                <a:tc>
                  <a:txBody>
                    <a:bodyPr/>
                    <a:lstStyle/>
                    <a:p>
                      <a:pPr algn="r" marR="116205">
                        <a:lnSpc>
                          <a:spcPts val="1820"/>
                        </a:lnSpc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83260">
                        <a:lnSpc>
                          <a:spcPts val="1820"/>
                        </a:lnSpc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663,205,480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42240">
                        <a:lnSpc>
                          <a:spcPts val="1820"/>
                        </a:lnSpc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83260">
                        <a:lnSpc>
                          <a:spcPts val="1820"/>
                        </a:lnSpc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663,205,480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16839">
                        <a:lnSpc>
                          <a:spcPts val="1820"/>
                        </a:lnSpc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1.1059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10.59%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487201">
                <a:tc>
                  <a:txBody>
                    <a:bodyPr/>
                    <a:lstStyle/>
                    <a:p>
                      <a:pPr algn="r" marR="116205">
                        <a:lnSpc>
                          <a:spcPts val="1820"/>
                        </a:lnSpc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83260">
                        <a:lnSpc>
                          <a:spcPts val="1820"/>
                        </a:lnSpc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600,232,689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73355">
                        <a:lnSpc>
                          <a:spcPts val="1820"/>
                        </a:lnSpc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(517,800)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83260">
                        <a:lnSpc>
                          <a:spcPts val="1820"/>
                        </a:lnSpc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599,714,889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51172">
                <a:tc gridSpan="2">
                  <a:txBody>
                    <a:bodyPr/>
                    <a:lstStyle/>
                    <a:p>
                      <a:pPr marL="127000">
                        <a:lnSpc>
                          <a:spcPts val="1860"/>
                        </a:lnSpc>
                        <a:spcBef>
                          <a:spcPts val="15"/>
                        </a:spcBef>
                      </a:pPr>
                      <a:r>
                        <a:rPr dirty="0" sz="1600" spc="-3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Town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three-year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average growth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 marR="116839">
                        <a:lnSpc>
                          <a:spcPts val="1860"/>
                        </a:lnSpc>
                        <a:spcBef>
                          <a:spcPts val="15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1.1326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50"/>
                        </a:lnSpc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13.26%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040" y="545034"/>
            <a:ext cx="316039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p2024</a:t>
            </a:r>
            <a:r>
              <a:rPr dirty="0" spc="-55"/>
              <a:t> </a:t>
            </a:r>
            <a:r>
              <a:rPr dirty="0" spc="-10"/>
              <a:t>Introduction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0706" y="1089405"/>
            <a:ext cx="12077065" cy="125730"/>
            <a:chOff x="60706" y="1089405"/>
            <a:chExt cx="12077065" cy="125730"/>
          </a:xfrm>
        </p:grpSpPr>
        <p:sp>
          <p:nvSpPr>
            <p:cNvPr id="4" name="object 4"/>
            <p:cNvSpPr/>
            <p:nvPr/>
          </p:nvSpPr>
          <p:spPr>
            <a:xfrm>
              <a:off x="67056" y="1095755"/>
              <a:ext cx="12064365" cy="113030"/>
            </a:xfrm>
            <a:custGeom>
              <a:avLst/>
              <a:gdLst/>
              <a:ahLst/>
              <a:cxnLst/>
              <a:rect l="l" t="t" r="r" b="b"/>
              <a:pathLst>
                <a:path w="12064365" h="113030">
                  <a:moveTo>
                    <a:pt x="12063984" y="0"/>
                  </a:moveTo>
                  <a:lnTo>
                    <a:pt x="0" y="0"/>
                  </a:lnTo>
                  <a:lnTo>
                    <a:pt x="0" y="112775"/>
                  </a:lnTo>
                  <a:lnTo>
                    <a:pt x="12063984" y="112775"/>
                  </a:lnTo>
                  <a:lnTo>
                    <a:pt x="120639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7056" y="1095755"/>
              <a:ext cx="12064365" cy="113030"/>
            </a:xfrm>
            <a:custGeom>
              <a:avLst/>
              <a:gdLst/>
              <a:ahLst/>
              <a:cxnLst/>
              <a:rect l="l" t="t" r="r" b="b"/>
              <a:pathLst>
                <a:path w="12064365" h="113030">
                  <a:moveTo>
                    <a:pt x="0" y="0"/>
                  </a:moveTo>
                  <a:lnTo>
                    <a:pt x="12063984" y="0"/>
                  </a:lnTo>
                  <a:lnTo>
                    <a:pt x="12063984" y="112775"/>
                  </a:lnTo>
                  <a:lnTo>
                    <a:pt x="0" y="11277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8603048" y="562138"/>
            <a:ext cx="335915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70" b="1">
                <a:solidFill>
                  <a:srgbClr val="FFFFFF"/>
                </a:solidFill>
                <a:latin typeface="Times New Roman"/>
                <a:cs typeface="Times New Roman"/>
              </a:rPr>
              <a:t>Town </a:t>
            </a:r>
            <a:r>
              <a:rPr dirty="0" sz="3000" b="1">
                <a:solidFill>
                  <a:srgbClr val="FFFFFF"/>
                </a:solidFill>
                <a:latin typeface="Times New Roman"/>
                <a:cs typeface="Times New Roman"/>
              </a:rPr>
              <a:t>of Cedar</a:t>
            </a:r>
            <a:r>
              <a:rPr dirty="0" sz="3000" spc="-10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FFFFFF"/>
                </a:solidFill>
                <a:latin typeface="Times New Roman"/>
                <a:cs typeface="Times New Roman"/>
              </a:rPr>
              <a:t>Lake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64079" y="5276088"/>
            <a:ext cx="220979" cy="0"/>
          </a:xfrm>
          <a:custGeom>
            <a:avLst/>
            <a:gdLst/>
            <a:ahLst/>
            <a:cxnLst/>
            <a:rect l="l" t="t" r="r" b="b"/>
            <a:pathLst>
              <a:path w="220980" h="0">
                <a:moveTo>
                  <a:pt x="0" y="0"/>
                </a:moveTo>
                <a:lnTo>
                  <a:pt x="22098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79192" y="5276088"/>
            <a:ext cx="441959" cy="0"/>
          </a:xfrm>
          <a:custGeom>
            <a:avLst/>
            <a:gdLst/>
            <a:ahLst/>
            <a:cxnLst/>
            <a:rect l="l" t="t" r="r" b="b"/>
            <a:pathLst>
              <a:path w="441960" h="0">
                <a:moveTo>
                  <a:pt x="0" y="0"/>
                </a:moveTo>
                <a:lnTo>
                  <a:pt x="44195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415284" y="5276088"/>
            <a:ext cx="440690" cy="0"/>
          </a:xfrm>
          <a:custGeom>
            <a:avLst/>
            <a:gdLst/>
            <a:ahLst/>
            <a:cxnLst/>
            <a:rect l="l" t="t" r="r" b="b"/>
            <a:pathLst>
              <a:path w="440689" h="0">
                <a:moveTo>
                  <a:pt x="0" y="0"/>
                </a:moveTo>
                <a:lnTo>
                  <a:pt x="44043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9852" y="5276088"/>
            <a:ext cx="441959" cy="0"/>
          </a:xfrm>
          <a:custGeom>
            <a:avLst/>
            <a:gdLst/>
            <a:ahLst/>
            <a:cxnLst/>
            <a:rect l="l" t="t" r="r" b="b"/>
            <a:pathLst>
              <a:path w="441960" h="0">
                <a:moveTo>
                  <a:pt x="0" y="0"/>
                </a:moveTo>
                <a:lnTo>
                  <a:pt x="44195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885944" y="5276088"/>
            <a:ext cx="440690" cy="0"/>
          </a:xfrm>
          <a:custGeom>
            <a:avLst/>
            <a:gdLst/>
            <a:ahLst/>
            <a:cxnLst/>
            <a:rect l="l" t="t" r="r" b="b"/>
            <a:pathLst>
              <a:path w="440689" h="0">
                <a:moveTo>
                  <a:pt x="0" y="0"/>
                </a:moveTo>
                <a:lnTo>
                  <a:pt x="44043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620511" y="5276088"/>
            <a:ext cx="441959" cy="0"/>
          </a:xfrm>
          <a:custGeom>
            <a:avLst/>
            <a:gdLst/>
            <a:ahLst/>
            <a:cxnLst/>
            <a:rect l="l" t="t" r="r" b="b"/>
            <a:pathLst>
              <a:path w="441960" h="0">
                <a:moveTo>
                  <a:pt x="0" y="0"/>
                </a:moveTo>
                <a:lnTo>
                  <a:pt x="44196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164079" y="4561332"/>
            <a:ext cx="220979" cy="0"/>
          </a:xfrm>
          <a:custGeom>
            <a:avLst/>
            <a:gdLst/>
            <a:ahLst/>
            <a:cxnLst/>
            <a:rect l="l" t="t" r="r" b="b"/>
            <a:pathLst>
              <a:path w="220980" h="0">
                <a:moveTo>
                  <a:pt x="0" y="0"/>
                </a:moveTo>
                <a:lnTo>
                  <a:pt x="22098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679192" y="4561332"/>
            <a:ext cx="441959" cy="0"/>
          </a:xfrm>
          <a:custGeom>
            <a:avLst/>
            <a:gdLst/>
            <a:ahLst/>
            <a:cxnLst/>
            <a:rect l="l" t="t" r="r" b="b"/>
            <a:pathLst>
              <a:path w="441960" h="0">
                <a:moveTo>
                  <a:pt x="0" y="0"/>
                </a:moveTo>
                <a:lnTo>
                  <a:pt x="44195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415284" y="4561332"/>
            <a:ext cx="440690" cy="0"/>
          </a:xfrm>
          <a:custGeom>
            <a:avLst/>
            <a:gdLst/>
            <a:ahLst/>
            <a:cxnLst/>
            <a:rect l="l" t="t" r="r" b="b"/>
            <a:pathLst>
              <a:path w="440689" h="0">
                <a:moveTo>
                  <a:pt x="0" y="0"/>
                </a:moveTo>
                <a:lnTo>
                  <a:pt x="44043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49852" y="4561332"/>
            <a:ext cx="441959" cy="0"/>
          </a:xfrm>
          <a:custGeom>
            <a:avLst/>
            <a:gdLst/>
            <a:ahLst/>
            <a:cxnLst/>
            <a:rect l="l" t="t" r="r" b="b"/>
            <a:pathLst>
              <a:path w="441960" h="0">
                <a:moveTo>
                  <a:pt x="0" y="0"/>
                </a:moveTo>
                <a:lnTo>
                  <a:pt x="44195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885944" y="4561332"/>
            <a:ext cx="440690" cy="0"/>
          </a:xfrm>
          <a:custGeom>
            <a:avLst/>
            <a:gdLst/>
            <a:ahLst/>
            <a:cxnLst/>
            <a:rect l="l" t="t" r="r" b="b"/>
            <a:pathLst>
              <a:path w="440689" h="0">
                <a:moveTo>
                  <a:pt x="0" y="0"/>
                </a:moveTo>
                <a:lnTo>
                  <a:pt x="44043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620511" y="4561332"/>
            <a:ext cx="441959" cy="0"/>
          </a:xfrm>
          <a:custGeom>
            <a:avLst/>
            <a:gdLst/>
            <a:ahLst/>
            <a:cxnLst/>
            <a:rect l="l" t="t" r="r" b="b"/>
            <a:pathLst>
              <a:path w="441960" h="0">
                <a:moveTo>
                  <a:pt x="0" y="0"/>
                </a:moveTo>
                <a:lnTo>
                  <a:pt x="44196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164079" y="3843432"/>
            <a:ext cx="3162300" cy="5080"/>
          </a:xfrm>
          <a:custGeom>
            <a:avLst/>
            <a:gdLst/>
            <a:ahLst/>
            <a:cxnLst/>
            <a:rect l="l" t="t" r="r" b="b"/>
            <a:pathLst>
              <a:path w="3162300" h="5079">
                <a:moveTo>
                  <a:pt x="0" y="4762"/>
                </a:moveTo>
                <a:lnTo>
                  <a:pt x="3162299" y="4762"/>
                </a:lnTo>
              </a:path>
              <a:path w="3162300" h="5079">
                <a:moveTo>
                  <a:pt x="0" y="0"/>
                </a:moveTo>
                <a:lnTo>
                  <a:pt x="3162299" y="0"/>
                </a:lnTo>
              </a:path>
            </a:pathLst>
          </a:custGeom>
          <a:ln w="6286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620511" y="3843432"/>
            <a:ext cx="441959" cy="5080"/>
          </a:xfrm>
          <a:custGeom>
            <a:avLst/>
            <a:gdLst/>
            <a:ahLst/>
            <a:cxnLst/>
            <a:rect l="l" t="t" r="r" b="b"/>
            <a:pathLst>
              <a:path w="441960" h="5079">
                <a:moveTo>
                  <a:pt x="0" y="4762"/>
                </a:moveTo>
                <a:lnTo>
                  <a:pt x="441960" y="4762"/>
                </a:lnTo>
              </a:path>
              <a:path w="441960" h="5079">
                <a:moveTo>
                  <a:pt x="0" y="0"/>
                </a:moveTo>
                <a:lnTo>
                  <a:pt x="441960" y="0"/>
                </a:lnTo>
              </a:path>
            </a:pathLst>
          </a:custGeom>
          <a:ln w="6286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164079" y="1700783"/>
            <a:ext cx="8089900" cy="0"/>
          </a:xfrm>
          <a:custGeom>
            <a:avLst/>
            <a:gdLst/>
            <a:ahLst/>
            <a:cxnLst/>
            <a:rect l="l" t="t" r="r" b="b"/>
            <a:pathLst>
              <a:path w="8089900" h="0">
                <a:moveTo>
                  <a:pt x="0" y="0"/>
                </a:moveTo>
                <a:lnTo>
                  <a:pt x="808939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2" name="object 22"/>
          <p:cNvGrpSpPr/>
          <p:nvPr/>
        </p:nvGrpSpPr>
        <p:grpSpPr>
          <a:xfrm>
            <a:off x="2164079" y="1930907"/>
            <a:ext cx="8089900" cy="4065270"/>
            <a:chOff x="2164079" y="1930907"/>
            <a:chExt cx="8089900" cy="4065270"/>
          </a:xfrm>
        </p:grpSpPr>
        <p:sp>
          <p:nvSpPr>
            <p:cNvPr id="23" name="object 23"/>
            <p:cNvSpPr/>
            <p:nvPr/>
          </p:nvSpPr>
          <p:spPr>
            <a:xfrm>
              <a:off x="6356603" y="4561331"/>
              <a:ext cx="1176655" cy="715010"/>
            </a:xfrm>
            <a:custGeom>
              <a:avLst/>
              <a:gdLst/>
              <a:ahLst/>
              <a:cxnLst/>
              <a:rect l="l" t="t" r="r" b="b"/>
              <a:pathLst>
                <a:path w="1176654" h="715010">
                  <a:moveTo>
                    <a:pt x="0" y="714756"/>
                  </a:moveTo>
                  <a:lnTo>
                    <a:pt x="440436" y="714756"/>
                  </a:lnTo>
                </a:path>
                <a:path w="1176654" h="715010">
                  <a:moveTo>
                    <a:pt x="734567" y="714756"/>
                  </a:moveTo>
                  <a:lnTo>
                    <a:pt x="1176527" y="714756"/>
                  </a:lnTo>
                </a:path>
                <a:path w="1176654" h="715010">
                  <a:moveTo>
                    <a:pt x="0" y="0"/>
                  </a:moveTo>
                  <a:lnTo>
                    <a:pt x="440436" y="0"/>
                  </a:lnTo>
                </a:path>
                <a:path w="1176654" h="715010">
                  <a:moveTo>
                    <a:pt x="734567" y="0"/>
                  </a:moveTo>
                  <a:lnTo>
                    <a:pt x="11765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356603" y="3843432"/>
              <a:ext cx="1176655" cy="5080"/>
            </a:xfrm>
            <a:custGeom>
              <a:avLst/>
              <a:gdLst/>
              <a:ahLst/>
              <a:cxnLst/>
              <a:rect l="l" t="t" r="r" b="b"/>
              <a:pathLst>
                <a:path w="1176654" h="5079">
                  <a:moveTo>
                    <a:pt x="0" y="4762"/>
                  </a:moveTo>
                  <a:lnTo>
                    <a:pt x="440436" y="4762"/>
                  </a:lnTo>
                </a:path>
                <a:path w="1176654" h="5079">
                  <a:moveTo>
                    <a:pt x="0" y="0"/>
                  </a:moveTo>
                  <a:lnTo>
                    <a:pt x="440436" y="0"/>
                  </a:lnTo>
                </a:path>
                <a:path w="1176654" h="5079">
                  <a:moveTo>
                    <a:pt x="734567" y="4762"/>
                  </a:moveTo>
                  <a:lnTo>
                    <a:pt x="1176527" y="4762"/>
                  </a:lnTo>
                </a:path>
                <a:path w="1176654" h="5079">
                  <a:moveTo>
                    <a:pt x="734567" y="0"/>
                  </a:moveTo>
                  <a:lnTo>
                    <a:pt x="1176527" y="0"/>
                  </a:lnTo>
                </a:path>
              </a:pathLst>
            </a:custGeom>
            <a:ln w="628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164079" y="3130295"/>
              <a:ext cx="5369560" cy="0"/>
            </a:xfrm>
            <a:custGeom>
              <a:avLst/>
              <a:gdLst/>
              <a:ahLst/>
              <a:cxnLst/>
              <a:rect l="l" t="t" r="r" b="b"/>
              <a:pathLst>
                <a:path w="5369559" h="0">
                  <a:moveTo>
                    <a:pt x="0" y="0"/>
                  </a:moveTo>
                  <a:lnTo>
                    <a:pt x="4632960" y="0"/>
                  </a:lnTo>
                </a:path>
                <a:path w="5369559" h="0">
                  <a:moveTo>
                    <a:pt x="4927092" y="0"/>
                  </a:moveTo>
                  <a:lnTo>
                    <a:pt x="53690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6797039" y="2878835"/>
              <a:ext cx="294640" cy="3112135"/>
            </a:xfrm>
            <a:custGeom>
              <a:avLst/>
              <a:gdLst/>
              <a:ahLst/>
              <a:cxnLst/>
              <a:rect l="l" t="t" r="r" b="b"/>
              <a:pathLst>
                <a:path w="294640" h="3112135">
                  <a:moveTo>
                    <a:pt x="294131" y="0"/>
                  </a:moveTo>
                  <a:lnTo>
                    <a:pt x="0" y="0"/>
                  </a:lnTo>
                  <a:lnTo>
                    <a:pt x="0" y="3112008"/>
                  </a:lnTo>
                  <a:lnTo>
                    <a:pt x="294131" y="3112008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7827264" y="4561331"/>
              <a:ext cx="440690" cy="715010"/>
            </a:xfrm>
            <a:custGeom>
              <a:avLst/>
              <a:gdLst/>
              <a:ahLst/>
              <a:cxnLst/>
              <a:rect l="l" t="t" r="r" b="b"/>
              <a:pathLst>
                <a:path w="440690" h="715010">
                  <a:moveTo>
                    <a:pt x="0" y="714756"/>
                  </a:moveTo>
                  <a:lnTo>
                    <a:pt x="440436" y="714756"/>
                  </a:lnTo>
                </a:path>
                <a:path w="440690" h="715010">
                  <a:moveTo>
                    <a:pt x="0" y="0"/>
                  </a:moveTo>
                  <a:lnTo>
                    <a:pt x="4404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7827264" y="3843432"/>
              <a:ext cx="440690" cy="5080"/>
            </a:xfrm>
            <a:custGeom>
              <a:avLst/>
              <a:gdLst/>
              <a:ahLst/>
              <a:cxnLst/>
              <a:rect l="l" t="t" r="r" b="b"/>
              <a:pathLst>
                <a:path w="440690" h="5079">
                  <a:moveTo>
                    <a:pt x="0" y="4762"/>
                  </a:moveTo>
                  <a:lnTo>
                    <a:pt x="440436" y="4762"/>
                  </a:lnTo>
                </a:path>
                <a:path w="440690" h="5079">
                  <a:moveTo>
                    <a:pt x="0" y="0"/>
                  </a:moveTo>
                  <a:lnTo>
                    <a:pt x="440436" y="0"/>
                  </a:lnTo>
                </a:path>
              </a:pathLst>
            </a:custGeom>
            <a:ln w="628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7827264" y="3130295"/>
              <a:ext cx="440690" cy="0"/>
            </a:xfrm>
            <a:custGeom>
              <a:avLst/>
              <a:gdLst/>
              <a:ahLst/>
              <a:cxnLst/>
              <a:rect l="l" t="t" r="r" b="b"/>
              <a:pathLst>
                <a:path w="440690" h="0">
                  <a:moveTo>
                    <a:pt x="0" y="0"/>
                  </a:moveTo>
                  <a:lnTo>
                    <a:pt x="4404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7533132" y="2581655"/>
              <a:ext cx="294640" cy="3409315"/>
            </a:xfrm>
            <a:custGeom>
              <a:avLst/>
              <a:gdLst/>
              <a:ahLst/>
              <a:cxnLst/>
              <a:rect l="l" t="t" r="r" b="b"/>
              <a:pathLst>
                <a:path w="294640" h="3409315">
                  <a:moveTo>
                    <a:pt x="294131" y="0"/>
                  </a:moveTo>
                  <a:lnTo>
                    <a:pt x="0" y="0"/>
                  </a:lnTo>
                  <a:lnTo>
                    <a:pt x="0" y="3409188"/>
                  </a:lnTo>
                  <a:lnTo>
                    <a:pt x="294131" y="3409188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8561832" y="4561331"/>
              <a:ext cx="441959" cy="715010"/>
            </a:xfrm>
            <a:custGeom>
              <a:avLst/>
              <a:gdLst/>
              <a:ahLst/>
              <a:cxnLst/>
              <a:rect l="l" t="t" r="r" b="b"/>
              <a:pathLst>
                <a:path w="441959" h="715010">
                  <a:moveTo>
                    <a:pt x="0" y="714756"/>
                  </a:moveTo>
                  <a:lnTo>
                    <a:pt x="441960" y="714756"/>
                  </a:lnTo>
                </a:path>
                <a:path w="441959" h="715010">
                  <a:moveTo>
                    <a:pt x="0" y="0"/>
                  </a:moveTo>
                  <a:lnTo>
                    <a:pt x="4419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8561832" y="3843432"/>
              <a:ext cx="441959" cy="5080"/>
            </a:xfrm>
            <a:custGeom>
              <a:avLst/>
              <a:gdLst/>
              <a:ahLst/>
              <a:cxnLst/>
              <a:rect l="l" t="t" r="r" b="b"/>
              <a:pathLst>
                <a:path w="441959" h="5079">
                  <a:moveTo>
                    <a:pt x="0" y="4762"/>
                  </a:moveTo>
                  <a:lnTo>
                    <a:pt x="441960" y="4762"/>
                  </a:lnTo>
                </a:path>
                <a:path w="441959" h="5079">
                  <a:moveTo>
                    <a:pt x="0" y="0"/>
                  </a:moveTo>
                  <a:lnTo>
                    <a:pt x="441960" y="0"/>
                  </a:lnTo>
                </a:path>
              </a:pathLst>
            </a:custGeom>
            <a:ln w="628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2164079" y="2415539"/>
              <a:ext cx="6840220" cy="715010"/>
            </a:xfrm>
            <a:custGeom>
              <a:avLst/>
              <a:gdLst/>
              <a:ahLst/>
              <a:cxnLst/>
              <a:rect l="l" t="t" r="r" b="b"/>
              <a:pathLst>
                <a:path w="6840220" h="715010">
                  <a:moveTo>
                    <a:pt x="6397752" y="714756"/>
                  </a:moveTo>
                  <a:lnTo>
                    <a:pt x="6839712" y="714756"/>
                  </a:lnTo>
                </a:path>
                <a:path w="6840220" h="715010">
                  <a:moveTo>
                    <a:pt x="0" y="0"/>
                  </a:moveTo>
                  <a:lnTo>
                    <a:pt x="6103620" y="0"/>
                  </a:lnTo>
                </a:path>
                <a:path w="6840220" h="715010">
                  <a:moveTo>
                    <a:pt x="6397752" y="0"/>
                  </a:moveTo>
                  <a:lnTo>
                    <a:pt x="68397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8267700" y="2377439"/>
              <a:ext cx="294640" cy="3613785"/>
            </a:xfrm>
            <a:custGeom>
              <a:avLst/>
              <a:gdLst/>
              <a:ahLst/>
              <a:cxnLst/>
              <a:rect l="l" t="t" r="r" b="b"/>
              <a:pathLst>
                <a:path w="294640" h="3613785">
                  <a:moveTo>
                    <a:pt x="294131" y="0"/>
                  </a:moveTo>
                  <a:lnTo>
                    <a:pt x="0" y="0"/>
                  </a:lnTo>
                  <a:lnTo>
                    <a:pt x="0" y="3613404"/>
                  </a:lnTo>
                  <a:lnTo>
                    <a:pt x="294131" y="3613404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9297923" y="4561331"/>
              <a:ext cx="440690" cy="715010"/>
            </a:xfrm>
            <a:custGeom>
              <a:avLst/>
              <a:gdLst/>
              <a:ahLst/>
              <a:cxnLst/>
              <a:rect l="l" t="t" r="r" b="b"/>
              <a:pathLst>
                <a:path w="440690" h="715010">
                  <a:moveTo>
                    <a:pt x="0" y="714756"/>
                  </a:moveTo>
                  <a:lnTo>
                    <a:pt x="440435" y="714756"/>
                  </a:lnTo>
                </a:path>
                <a:path w="440690" h="715010">
                  <a:moveTo>
                    <a:pt x="0" y="0"/>
                  </a:moveTo>
                  <a:lnTo>
                    <a:pt x="440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9297923" y="3843432"/>
              <a:ext cx="440690" cy="5080"/>
            </a:xfrm>
            <a:custGeom>
              <a:avLst/>
              <a:gdLst/>
              <a:ahLst/>
              <a:cxnLst/>
              <a:rect l="l" t="t" r="r" b="b"/>
              <a:pathLst>
                <a:path w="440690" h="5079">
                  <a:moveTo>
                    <a:pt x="0" y="4762"/>
                  </a:moveTo>
                  <a:lnTo>
                    <a:pt x="440435" y="4762"/>
                  </a:lnTo>
                </a:path>
                <a:path w="440690" h="5079">
                  <a:moveTo>
                    <a:pt x="0" y="0"/>
                  </a:moveTo>
                  <a:lnTo>
                    <a:pt x="440435" y="0"/>
                  </a:lnTo>
                </a:path>
              </a:pathLst>
            </a:custGeom>
            <a:ln w="628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9297923" y="2415539"/>
              <a:ext cx="440690" cy="715010"/>
            </a:xfrm>
            <a:custGeom>
              <a:avLst/>
              <a:gdLst/>
              <a:ahLst/>
              <a:cxnLst/>
              <a:rect l="l" t="t" r="r" b="b"/>
              <a:pathLst>
                <a:path w="440690" h="715010">
                  <a:moveTo>
                    <a:pt x="0" y="714756"/>
                  </a:moveTo>
                  <a:lnTo>
                    <a:pt x="440435" y="714756"/>
                  </a:lnTo>
                </a:path>
                <a:path w="440690" h="715010">
                  <a:moveTo>
                    <a:pt x="0" y="0"/>
                  </a:moveTo>
                  <a:lnTo>
                    <a:pt x="440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9003791" y="2161031"/>
              <a:ext cx="294640" cy="3830320"/>
            </a:xfrm>
            <a:custGeom>
              <a:avLst/>
              <a:gdLst/>
              <a:ahLst/>
              <a:cxnLst/>
              <a:rect l="l" t="t" r="r" b="b"/>
              <a:pathLst>
                <a:path w="294640" h="3830320">
                  <a:moveTo>
                    <a:pt x="294131" y="0"/>
                  </a:moveTo>
                  <a:lnTo>
                    <a:pt x="0" y="0"/>
                  </a:lnTo>
                  <a:lnTo>
                    <a:pt x="0" y="3829812"/>
                  </a:lnTo>
                  <a:lnTo>
                    <a:pt x="294131" y="3829812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0032491" y="4561331"/>
              <a:ext cx="220979" cy="715010"/>
            </a:xfrm>
            <a:custGeom>
              <a:avLst/>
              <a:gdLst/>
              <a:ahLst/>
              <a:cxnLst/>
              <a:rect l="l" t="t" r="r" b="b"/>
              <a:pathLst>
                <a:path w="220979" h="715010">
                  <a:moveTo>
                    <a:pt x="0" y="714756"/>
                  </a:moveTo>
                  <a:lnTo>
                    <a:pt x="220980" y="714756"/>
                  </a:lnTo>
                </a:path>
                <a:path w="220979" h="715010">
                  <a:moveTo>
                    <a:pt x="0" y="0"/>
                  </a:moveTo>
                  <a:lnTo>
                    <a:pt x="22098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0032491" y="3843432"/>
              <a:ext cx="220979" cy="5080"/>
            </a:xfrm>
            <a:custGeom>
              <a:avLst/>
              <a:gdLst/>
              <a:ahLst/>
              <a:cxnLst/>
              <a:rect l="l" t="t" r="r" b="b"/>
              <a:pathLst>
                <a:path w="220979" h="5079">
                  <a:moveTo>
                    <a:pt x="0" y="4762"/>
                  </a:moveTo>
                  <a:lnTo>
                    <a:pt x="220980" y="4762"/>
                  </a:lnTo>
                </a:path>
                <a:path w="220979" h="5079">
                  <a:moveTo>
                    <a:pt x="0" y="0"/>
                  </a:moveTo>
                  <a:lnTo>
                    <a:pt x="220980" y="0"/>
                  </a:lnTo>
                </a:path>
              </a:pathLst>
            </a:custGeom>
            <a:ln w="628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0032491" y="2415539"/>
              <a:ext cx="220979" cy="715010"/>
            </a:xfrm>
            <a:custGeom>
              <a:avLst/>
              <a:gdLst/>
              <a:ahLst/>
              <a:cxnLst/>
              <a:rect l="l" t="t" r="r" b="b"/>
              <a:pathLst>
                <a:path w="220979" h="715010">
                  <a:moveTo>
                    <a:pt x="0" y="714756"/>
                  </a:moveTo>
                  <a:lnTo>
                    <a:pt x="220980" y="714756"/>
                  </a:lnTo>
                </a:path>
                <a:path w="220979" h="715010">
                  <a:moveTo>
                    <a:pt x="0" y="0"/>
                  </a:moveTo>
                  <a:lnTo>
                    <a:pt x="22098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9738360" y="1930907"/>
              <a:ext cx="294640" cy="4060190"/>
            </a:xfrm>
            <a:custGeom>
              <a:avLst/>
              <a:gdLst/>
              <a:ahLst/>
              <a:cxnLst/>
              <a:rect l="l" t="t" r="r" b="b"/>
              <a:pathLst>
                <a:path w="294640" h="4060190">
                  <a:moveTo>
                    <a:pt x="294131" y="0"/>
                  </a:moveTo>
                  <a:lnTo>
                    <a:pt x="0" y="0"/>
                  </a:lnTo>
                  <a:lnTo>
                    <a:pt x="0" y="4059936"/>
                  </a:lnTo>
                  <a:lnTo>
                    <a:pt x="294131" y="4059936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2164079" y="5990843"/>
              <a:ext cx="8089900" cy="0"/>
            </a:xfrm>
            <a:custGeom>
              <a:avLst/>
              <a:gdLst/>
              <a:ahLst/>
              <a:cxnLst/>
              <a:rect l="l" t="t" r="r" b="b"/>
              <a:pathLst>
                <a:path w="8089900" h="0">
                  <a:moveTo>
                    <a:pt x="0" y="0"/>
                  </a:moveTo>
                  <a:lnTo>
                    <a:pt x="80893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2532125" y="2119121"/>
              <a:ext cx="7353300" cy="1172210"/>
            </a:xfrm>
            <a:custGeom>
              <a:avLst/>
              <a:gdLst/>
              <a:ahLst/>
              <a:cxnLst/>
              <a:rect l="l" t="t" r="r" b="b"/>
              <a:pathLst>
                <a:path w="7353300" h="1172210">
                  <a:moveTo>
                    <a:pt x="0" y="18287"/>
                  </a:moveTo>
                  <a:lnTo>
                    <a:pt x="736092" y="524256"/>
                  </a:lnTo>
                  <a:lnTo>
                    <a:pt x="1470660" y="819912"/>
                  </a:lnTo>
                  <a:lnTo>
                    <a:pt x="2206752" y="697992"/>
                  </a:lnTo>
                  <a:lnTo>
                    <a:pt x="2941320" y="1120140"/>
                  </a:lnTo>
                  <a:lnTo>
                    <a:pt x="3677412" y="1171956"/>
                  </a:lnTo>
                  <a:lnTo>
                    <a:pt x="4411980" y="0"/>
                  </a:lnTo>
                  <a:lnTo>
                    <a:pt x="5148072" y="99059"/>
                  </a:lnTo>
                  <a:lnTo>
                    <a:pt x="5882640" y="18287"/>
                  </a:lnTo>
                  <a:lnTo>
                    <a:pt x="6618732" y="32003"/>
                  </a:lnTo>
                  <a:lnTo>
                    <a:pt x="7353300" y="89915"/>
                  </a:lnTo>
                </a:path>
              </a:pathLst>
            </a:custGeom>
            <a:ln w="28575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/>
          <p:cNvSpPr txBox="1"/>
          <p:nvPr/>
        </p:nvSpPr>
        <p:spPr>
          <a:xfrm>
            <a:off x="2217099" y="5026778"/>
            <a:ext cx="141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$4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385060" y="4233671"/>
            <a:ext cx="320040" cy="1757680"/>
          </a:xfrm>
          <a:prstGeom prst="rect">
            <a:avLst/>
          </a:prstGeom>
          <a:solidFill>
            <a:srgbClr val="375F92"/>
          </a:solidFill>
        </p:spPr>
        <p:txBody>
          <a:bodyPr wrap="square" lIns="0" tIns="0" rIns="0" bIns="0" rtlCol="0" vert="horz">
            <a:spAutoFit/>
          </a:bodyPr>
          <a:lstStyle/>
          <a:p>
            <a:pPr marR="12065"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R="12065"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R="12065"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R="12065"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R="12065"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95"/>
              </a:spcBef>
            </a:pP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91</a:t>
            </a: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9,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691812" y="5026778"/>
            <a:ext cx="1854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12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965091" y="4973171"/>
            <a:ext cx="1289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$5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121151" y="4126991"/>
            <a:ext cx="320040" cy="1864360"/>
          </a:xfrm>
          <a:prstGeom prst="rect">
            <a:avLst/>
          </a:prstGeom>
          <a:solidFill>
            <a:srgbClr val="375F92"/>
          </a:solidFill>
        </p:spPr>
        <p:txBody>
          <a:bodyPr wrap="square" lIns="0" tIns="0" rIns="0" bIns="0" rtlCol="0" vert="horz">
            <a:spAutoFit/>
          </a:bodyPr>
          <a:lstStyle/>
          <a:p>
            <a:pPr marR="12065"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R="12065"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R="12065"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R="12065"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R="12065"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R="12065">
              <a:lnSpc>
                <a:spcPct val="100000"/>
              </a:lnSpc>
              <a:spcBef>
                <a:spcPts val="35"/>
              </a:spcBef>
            </a:pPr>
            <a:endParaRPr sz="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21</a:t>
            </a: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0,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427103" y="4973171"/>
            <a:ext cx="1854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89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700383" y="4910649"/>
            <a:ext cx="1289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$5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855720" y="4002023"/>
            <a:ext cx="320040" cy="1988820"/>
          </a:xfrm>
          <a:prstGeom prst="rect">
            <a:avLst/>
          </a:prstGeom>
          <a:solidFill>
            <a:srgbClr val="375F92"/>
          </a:solidFill>
        </p:spPr>
        <p:txBody>
          <a:bodyPr wrap="square" lIns="0" tIns="0" rIns="0" bIns="0" rtlCol="0" vert="horz">
            <a:spAutoFit/>
          </a:bodyPr>
          <a:lstStyle/>
          <a:p>
            <a:pPr marR="12065"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R="12065"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R="12065"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R="12065"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R="12065"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R="12065">
              <a:lnSpc>
                <a:spcPct val="100000"/>
              </a:lnSpc>
              <a:spcBef>
                <a:spcPts val="10"/>
              </a:spcBef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56</a:t>
            </a: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9,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149707" y="4910649"/>
            <a:ext cx="1981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22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422975" y="4832239"/>
            <a:ext cx="141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$6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591811" y="3851338"/>
            <a:ext cx="320040" cy="2134870"/>
          </a:xfrm>
          <a:prstGeom prst="rect">
            <a:avLst/>
          </a:prstGeom>
          <a:solidFill>
            <a:srgbClr val="375F92"/>
          </a:solidFill>
        </p:spPr>
        <p:txBody>
          <a:bodyPr wrap="square" lIns="0" tIns="0" rIns="0" bIns="0" rtlCol="0" vert="horz">
            <a:spAutoFit/>
          </a:bodyPr>
          <a:lstStyle/>
          <a:p>
            <a:pPr marR="12065"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R="12065"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R="12065"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R="12065"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R="12065"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R="12065"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R="12065"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00</a:t>
            </a: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2,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884999" y="4832239"/>
            <a:ext cx="1981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89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158267" y="4719653"/>
            <a:ext cx="141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$6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326379" y="3619500"/>
            <a:ext cx="320040" cy="2371725"/>
          </a:xfrm>
          <a:prstGeom prst="rect">
            <a:avLst/>
          </a:prstGeom>
          <a:solidFill>
            <a:srgbClr val="375F92"/>
          </a:solidFill>
        </p:spPr>
        <p:txBody>
          <a:bodyPr wrap="square" lIns="0" tIns="0" rIns="0" bIns="0" rtlCol="0" vert="horz">
            <a:spAutoFit/>
          </a:bodyPr>
          <a:lstStyle/>
          <a:p>
            <a:pPr marR="12065"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R="12065"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R="12065"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R="12065"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R="12065"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R="12065"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R="12065"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10"/>
              </a:spcBef>
            </a:pP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63</a:t>
            </a: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5,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632979" y="4719653"/>
            <a:ext cx="1854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80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935291" y="4574150"/>
            <a:ext cx="711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062471" y="3328415"/>
            <a:ext cx="294640" cy="2662555"/>
          </a:xfrm>
          <a:prstGeom prst="rect">
            <a:avLst/>
          </a:prstGeom>
          <a:solidFill>
            <a:srgbClr val="375F92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10"/>
              </a:spcBef>
            </a:pP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44,576,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339342" y="4574150"/>
            <a:ext cx="1847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670583" y="4348750"/>
            <a:ext cx="711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797040" y="2878835"/>
            <a:ext cx="294640" cy="3112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70,658,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074634" y="4348750"/>
            <a:ext cx="1847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376957" y="4200731"/>
            <a:ext cx="1289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$9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533131" y="2581655"/>
            <a:ext cx="320040" cy="3409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R="12065"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R="12065"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R="12065"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R="12065"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R="12065"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R="12065"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R="12065"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R="12065"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R="12065"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R="12065"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R="12065">
              <a:lnSpc>
                <a:spcPct val="100000"/>
              </a:lnSpc>
              <a:spcBef>
                <a:spcPts val="25"/>
              </a:spcBef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53</a:t>
            </a: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1,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838969" y="4200731"/>
            <a:ext cx="1854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66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069615" y="4098433"/>
            <a:ext cx="7327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$1</a:t>
            </a: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010</a:t>
            </a: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72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804907" y="3989962"/>
            <a:ext cx="7327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$1</a:t>
            </a: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071</a:t>
            </a: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04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9540199" y="3875091"/>
            <a:ext cx="7327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$1</a:t>
            </a: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135</a:t>
            </a: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08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346258" y="1897129"/>
            <a:ext cx="4025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$0.8083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081550" y="2401992"/>
            <a:ext cx="4025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$0.7024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816842" y="2699058"/>
            <a:ext cx="4025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$0.6401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552134" y="2576986"/>
            <a:ext cx="4025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$0.6657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287426" y="2998867"/>
            <a:ext cx="4025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$0.5772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6022718" y="3050873"/>
            <a:ext cx="4025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$0.5663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758009" y="1878498"/>
            <a:ext cx="4025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$0.8122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493302" y="1976682"/>
            <a:ext cx="4025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$0.7916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8228593" y="1896100"/>
            <a:ext cx="4025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$0.8085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8963886" y="1910388"/>
            <a:ext cx="4025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$0.8055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9699177" y="1968110"/>
            <a:ext cx="4025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$0.7934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0365775" y="5900144"/>
            <a:ext cx="1193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$-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0365775" y="5423399"/>
            <a:ext cx="395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$</a:t>
            </a: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00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0365775" y="4946653"/>
            <a:ext cx="395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$</a:t>
            </a: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00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0365775" y="4469908"/>
            <a:ext cx="395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$</a:t>
            </a: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00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0365775" y="3993163"/>
            <a:ext cx="395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$</a:t>
            </a: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00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0365775" y="3516417"/>
            <a:ext cx="395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$</a:t>
            </a: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00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0365775" y="3039672"/>
            <a:ext cx="395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$</a:t>
            </a: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00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0365775" y="2562927"/>
            <a:ext cx="395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$</a:t>
            </a: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00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0365775" y="2086181"/>
            <a:ext cx="395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$</a:t>
            </a: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00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0365775" y="1609436"/>
            <a:ext cx="395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$</a:t>
            </a: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00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930206" y="5900258"/>
            <a:ext cx="1193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$-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396768" y="5185083"/>
            <a:ext cx="6540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FFFFFF"/>
                </a:solidFill>
                <a:latin typeface="Times New Roman"/>
                <a:cs typeface="Times New Roman"/>
              </a:rPr>
              <a:t>$200,000,000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396768" y="4469908"/>
            <a:ext cx="6540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FFFFFF"/>
                </a:solidFill>
                <a:latin typeface="Times New Roman"/>
                <a:cs typeface="Times New Roman"/>
              </a:rPr>
              <a:t>$400,000,000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396768" y="3754733"/>
            <a:ext cx="6540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FFFFFF"/>
                </a:solidFill>
                <a:latin typeface="Times New Roman"/>
                <a:cs typeface="Times New Roman"/>
              </a:rPr>
              <a:t>$600,000,000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396768" y="3039558"/>
            <a:ext cx="6540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FFFFFF"/>
                </a:solidFill>
                <a:latin typeface="Times New Roman"/>
                <a:cs typeface="Times New Roman"/>
              </a:rPr>
              <a:t>$800,000,000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311043" y="2324383"/>
            <a:ext cx="7385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FFFFFF"/>
                </a:solidFill>
                <a:latin typeface="Times New Roman"/>
                <a:cs typeface="Times New Roman"/>
              </a:rPr>
              <a:t>$1,000,000,000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311043" y="1609207"/>
            <a:ext cx="7385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FFFFFF"/>
                </a:solidFill>
                <a:latin typeface="Times New Roman"/>
                <a:cs typeface="Times New Roman"/>
              </a:rPr>
              <a:t>$1,200,000,000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404209" y="6034332"/>
            <a:ext cx="25590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17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3139501" y="6034332"/>
            <a:ext cx="25590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18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7551252" y="6034332"/>
            <a:ext cx="25590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24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8286544" y="6034332"/>
            <a:ext cx="25590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25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9021836" y="6034332"/>
            <a:ext cx="25590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26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9757127" y="6034332"/>
            <a:ext cx="25590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27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3307236" y="1278373"/>
            <a:ext cx="529526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FFFFFF"/>
                </a:solidFill>
                <a:latin typeface="Times New Roman"/>
                <a:cs typeface="Times New Roman"/>
              </a:rPr>
              <a:t>ACTUAL</a:t>
            </a:r>
            <a:r>
              <a:rPr dirty="0" sz="1400" spc="-28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Times New Roman"/>
                <a:cs typeface="Times New Roman"/>
              </a:rPr>
              <a:t>AND PROJECTED </a:t>
            </a:r>
            <a:r>
              <a:rPr dirty="0" sz="1400" spc="-50" b="1">
                <a:solidFill>
                  <a:srgbClr val="FFFFFF"/>
                </a:solidFill>
                <a:latin typeface="Times New Roman"/>
                <a:cs typeface="Times New Roman"/>
              </a:rPr>
              <a:t>CNAV </a:t>
            </a:r>
            <a:r>
              <a:rPr dirty="0" sz="1400" spc="-5" b="1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1400" spc="-10" b="1">
                <a:solidFill>
                  <a:srgbClr val="FFFFFF"/>
                </a:solidFill>
                <a:latin typeface="Times New Roman"/>
                <a:cs typeface="Times New Roman"/>
              </a:rPr>
              <a:t>PROPERTY </a:t>
            </a:r>
            <a:r>
              <a:rPr dirty="0" sz="1400" spc="-40" b="1">
                <a:solidFill>
                  <a:srgbClr val="FFFFFF"/>
                </a:solidFill>
                <a:latin typeface="Times New Roman"/>
                <a:cs typeface="Times New Roman"/>
              </a:rPr>
              <a:t>TAX </a:t>
            </a:r>
            <a:r>
              <a:rPr dirty="0" sz="1400" spc="-25" b="1">
                <a:solidFill>
                  <a:srgbClr val="FFFFFF"/>
                </a:solidFill>
                <a:latin typeface="Times New Roman"/>
                <a:cs typeface="Times New Roman"/>
              </a:rPr>
              <a:t>RATES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3169920" y="6370320"/>
            <a:ext cx="243840" cy="58419"/>
          </a:xfrm>
          <a:custGeom>
            <a:avLst/>
            <a:gdLst/>
            <a:ahLst/>
            <a:cxnLst/>
            <a:rect l="l" t="t" r="r" b="b"/>
            <a:pathLst>
              <a:path w="243839" h="58420">
                <a:moveTo>
                  <a:pt x="243840" y="0"/>
                </a:moveTo>
                <a:lnTo>
                  <a:pt x="0" y="0"/>
                </a:lnTo>
                <a:lnTo>
                  <a:pt x="0" y="57911"/>
                </a:lnTo>
                <a:lnTo>
                  <a:pt x="243840" y="57911"/>
                </a:lnTo>
                <a:lnTo>
                  <a:pt x="243840" y="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 txBox="1"/>
          <p:nvPr/>
        </p:nvSpPr>
        <p:spPr>
          <a:xfrm>
            <a:off x="3426105" y="6034332"/>
            <a:ext cx="144018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  <a:tabLst>
                <a:tab pos="734695" algn="l"/>
              </a:tabLst>
            </a:pP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2019	2020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00">
              <a:latin typeface="Times New Roman"/>
              <a:cs typeface="Times New Roman"/>
            </a:endParaRPr>
          </a:p>
          <a:p>
            <a:pPr algn="r" marR="13335">
              <a:lnSpc>
                <a:spcPct val="100000"/>
              </a:lnSpc>
            </a:pPr>
            <a:r>
              <a:rPr dirty="0" sz="900" spc="-5" b="1">
                <a:solidFill>
                  <a:srgbClr val="FFFFFF"/>
                </a:solidFill>
                <a:latin typeface="Times New Roman"/>
                <a:cs typeface="Times New Roman"/>
              </a:rPr>
              <a:t>Certified </a:t>
            </a: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Net </a:t>
            </a:r>
            <a:r>
              <a:rPr dirty="0" sz="900" spc="-5" b="1">
                <a:solidFill>
                  <a:srgbClr val="FFFFFF"/>
                </a:solidFill>
                <a:latin typeface="Times New Roman"/>
                <a:cs typeface="Times New Roman"/>
              </a:rPr>
              <a:t>Assessed</a:t>
            </a:r>
            <a:r>
              <a:rPr dirty="0" sz="9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spc="-5" b="1">
                <a:solidFill>
                  <a:srgbClr val="FFFFFF"/>
                </a:solidFill>
                <a:latin typeface="Times New Roman"/>
                <a:cs typeface="Times New Roman"/>
              </a:rPr>
              <a:t>Value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5137403" y="6370320"/>
            <a:ext cx="243840" cy="58419"/>
          </a:xfrm>
          <a:custGeom>
            <a:avLst/>
            <a:gdLst/>
            <a:ahLst/>
            <a:cxnLst/>
            <a:rect l="l" t="t" r="r" b="b"/>
            <a:pathLst>
              <a:path w="243839" h="58420">
                <a:moveTo>
                  <a:pt x="243839" y="0"/>
                </a:moveTo>
                <a:lnTo>
                  <a:pt x="0" y="0"/>
                </a:lnTo>
                <a:lnTo>
                  <a:pt x="0" y="57911"/>
                </a:lnTo>
                <a:lnTo>
                  <a:pt x="243839" y="57911"/>
                </a:lnTo>
                <a:lnTo>
                  <a:pt x="243839" y="0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 txBox="1"/>
          <p:nvPr/>
        </p:nvSpPr>
        <p:spPr>
          <a:xfrm>
            <a:off x="5345376" y="6034332"/>
            <a:ext cx="197802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7395" algn="l"/>
                <a:tab pos="1482725" algn="l"/>
              </a:tabLst>
            </a:pP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2021	2022	2023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00">
              <a:latin typeface="Times New Roman"/>
              <a:cs typeface="Times New Roman"/>
            </a:endParaRPr>
          </a:p>
          <a:p>
            <a:pPr marL="60960">
              <a:lnSpc>
                <a:spcPct val="100000"/>
              </a:lnSpc>
            </a:pPr>
            <a:r>
              <a:rPr dirty="0" sz="900" spc="-5" b="1">
                <a:solidFill>
                  <a:srgbClr val="FFFFFF"/>
                </a:solidFill>
                <a:latin typeface="Times New Roman"/>
                <a:cs typeface="Times New Roman"/>
              </a:rPr>
              <a:t>Projected Certified Net Assessed</a:t>
            </a:r>
            <a:r>
              <a:rPr dirty="0" sz="900" spc="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spc="-5" b="1">
                <a:solidFill>
                  <a:srgbClr val="FFFFFF"/>
                </a:solidFill>
                <a:latin typeface="Times New Roman"/>
                <a:cs typeface="Times New Roman"/>
              </a:rPr>
              <a:t>Value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7602473" y="640003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9BBA5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 txBox="1"/>
          <p:nvPr/>
        </p:nvSpPr>
        <p:spPr>
          <a:xfrm>
            <a:off x="7859928" y="6308211"/>
            <a:ext cx="9404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FFFFFF"/>
                </a:solidFill>
                <a:latin typeface="Times New Roman"/>
                <a:cs typeface="Times New Roman"/>
              </a:rPr>
              <a:t>Property </a:t>
            </a: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Tax</a:t>
            </a:r>
            <a:r>
              <a:rPr dirty="0" sz="900" spc="-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Rate</a:t>
            </a:r>
            <a:endParaRPr sz="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040" y="545034"/>
            <a:ext cx="316039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p2024</a:t>
            </a:r>
            <a:r>
              <a:rPr dirty="0" spc="-55"/>
              <a:t> </a:t>
            </a:r>
            <a:r>
              <a:rPr dirty="0" spc="-10"/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139" y="1411903"/>
            <a:ext cx="48933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 spc="-15" b="1">
                <a:solidFill>
                  <a:srgbClr val="FFFFFF"/>
                </a:solidFill>
                <a:latin typeface="Times New Roman"/>
                <a:cs typeface="Times New Roman"/>
              </a:rPr>
              <a:t>With growth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comes </a:t>
            </a:r>
            <a:r>
              <a:rPr dirty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increased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needs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0706" y="1089405"/>
            <a:ext cx="12077065" cy="125730"/>
            <a:chOff x="60706" y="1089405"/>
            <a:chExt cx="12077065" cy="125730"/>
          </a:xfrm>
        </p:grpSpPr>
        <p:sp>
          <p:nvSpPr>
            <p:cNvPr id="5" name="object 5"/>
            <p:cNvSpPr/>
            <p:nvPr/>
          </p:nvSpPr>
          <p:spPr>
            <a:xfrm>
              <a:off x="67056" y="1095755"/>
              <a:ext cx="12064365" cy="113030"/>
            </a:xfrm>
            <a:custGeom>
              <a:avLst/>
              <a:gdLst/>
              <a:ahLst/>
              <a:cxnLst/>
              <a:rect l="l" t="t" r="r" b="b"/>
              <a:pathLst>
                <a:path w="12064365" h="113030">
                  <a:moveTo>
                    <a:pt x="12063984" y="0"/>
                  </a:moveTo>
                  <a:lnTo>
                    <a:pt x="0" y="0"/>
                  </a:lnTo>
                  <a:lnTo>
                    <a:pt x="0" y="112775"/>
                  </a:lnTo>
                  <a:lnTo>
                    <a:pt x="12063984" y="112775"/>
                  </a:lnTo>
                  <a:lnTo>
                    <a:pt x="120639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7056" y="1095755"/>
              <a:ext cx="12064365" cy="113030"/>
            </a:xfrm>
            <a:custGeom>
              <a:avLst/>
              <a:gdLst/>
              <a:ahLst/>
              <a:cxnLst/>
              <a:rect l="l" t="t" r="r" b="b"/>
              <a:pathLst>
                <a:path w="12064365" h="113030">
                  <a:moveTo>
                    <a:pt x="0" y="0"/>
                  </a:moveTo>
                  <a:lnTo>
                    <a:pt x="12063984" y="0"/>
                  </a:lnTo>
                  <a:lnTo>
                    <a:pt x="12063984" y="112775"/>
                  </a:lnTo>
                  <a:lnTo>
                    <a:pt x="0" y="11277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8603048" y="562138"/>
            <a:ext cx="335915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70" b="1">
                <a:solidFill>
                  <a:srgbClr val="FFFFFF"/>
                </a:solidFill>
                <a:latin typeface="Times New Roman"/>
                <a:cs typeface="Times New Roman"/>
              </a:rPr>
              <a:t>Town </a:t>
            </a:r>
            <a:r>
              <a:rPr dirty="0" sz="3000" b="1">
                <a:solidFill>
                  <a:srgbClr val="FFFFFF"/>
                </a:solidFill>
                <a:latin typeface="Times New Roman"/>
                <a:cs typeface="Times New Roman"/>
              </a:rPr>
              <a:t>of Cedar</a:t>
            </a:r>
            <a:r>
              <a:rPr dirty="0" sz="3000" spc="-10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FFFFFF"/>
                </a:solidFill>
                <a:latin typeface="Times New Roman"/>
                <a:cs typeface="Times New Roman"/>
              </a:rPr>
              <a:t>Lake</a:t>
            </a:r>
            <a:endParaRPr sz="30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50876" y="2063495"/>
            <a:ext cx="11696700" cy="4794885"/>
            <a:chOff x="150876" y="2063495"/>
            <a:chExt cx="11696700" cy="479488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876" y="4126991"/>
              <a:ext cx="2343911" cy="235762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7839" y="2063496"/>
              <a:ext cx="2231135" cy="220675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60676" y="3691127"/>
              <a:ext cx="3165347" cy="316687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63567" y="2063495"/>
              <a:ext cx="3902913" cy="200102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96128" y="4064507"/>
              <a:ext cx="3226307" cy="242011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28659" y="2176271"/>
              <a:ext cx="3518903" cy="231343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040" y="545034"/>
            <a:ext cx="316039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p2024</a:t>
            </a:r>
            <a:r>
              <a:rPr dirty="0" spc="-55"/>
              <a:t> </a:t>
            </a:r>
            <a:r>
              <a:rPr dirty="0" spc="-10"/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137" y="1353221"/>
            <a:ext cx="9909810" cy="52197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8600">
              <a:lnSpc>
                <a:spcPts val="3329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25" b="1">
                <a:solidFill>
                  <a:srgbClr val="FFFFFF"/>
                </a:solidFill>
                <a:latin typeface="Times New Roman"/>
                <a:cs typeface="Times New Roman"/>
              </a:rPr>
              <a:t>APPROPRIATIONS </a:t>
            </a:r>
            <a:r>
              <a:rPr dirty="0" sz="2800" spc="-5" b="1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dirty="0" sz="2800" spc="-10" b="1">
                <a:solidFill>
                  <a:srgbClr val="FFFFFF"/>
                </a:solidFill>
                <a:latin typeface="Times New Roman"/>
                <a:cs typeface="Times New Roman"/>
              </a:rPr>
              <a:t>General</a:t>
            </a:r>
            <a:r>
              <a:rPr dirty="0" sz="2800" spc="8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Fund</a:t>
            </a:r>
            <a:endParaRPr sz="2800">
              <a:latin typeface="Times New Roman"/>
              <a:cs typeface="Times New Roman"/>
            </a:endParaRPr>
          </a:p>
          <a:p>
            <a:pPr lvl="1" marL="698500" indent="-228600">
              <a:lnSpc>
                <a:spcPts val="2810"/>
              </a:lnSpc>
              <a:buFont typeface="Arial"/>
              <a:buChar char="•"/>
              <a:tabLst>
                <a:tab pos="698500" algn="l"/>
              </a:tabLst>
            </a:pP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Overall, a 4.2% </a:t>
            </a:r>
            <a:r>
              <a:rPr dirty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increase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dirty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proposed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dirty="0" sz="2400" spc="-10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2024</a:t>
            </a:r>
            <a:endParaRPr sz="2400">
              <a:latin typeface="Times New Roman"/>
              <a:cs typeface="Times New Roman"/>
            </a:endParaRPr>
          </a:p>
          <a:p>
            <a:pPr lvl="1" marL="698500" indent="-228600">
              <a:lnSpc>
                <a:spcPts val="2840"/>
              </a:lnSpc>
              <a:buFont typeface="Arial"/>
              <a:buChar char="•"/>
              <a:tabLst>
                <a:tab pos="698500" algn="l"/>
              </a:tabLst>
            </a:pP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general,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a 3% cost-of-living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adjustment has been assumed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dirty="0" sz="2400" spc="-6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wages</a:t>
            </a:r>
            <a:endParaRPr sz="2400">
              <a:latin typeface="Times New Roman"/>
              <a:cs typeface="Times New Roman"/>
            </a:endParaRPr>
          </a:p>
          <a:p>
            <a:pPr lvl="1" marL="698500" indent="-228600">
              <a:lnSpc>
                <a:spcPts val="3325"/>
              </a:lnSpc>
              <a:spcBef>
                <a:spcPts val="2240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800" spc="-75" b="1">
                <a:solidFill>
                  <a:srgbClr val="FFFFFF"/>
                </a:solidFill>
                <a:latin typeface="Times New Roman"/>
                <a:cs typeface="Times New Roman"/>
              </a:rPr>
              <a:t>Town</a:t>
            </a:r>
            <a:r>
              <a:rPr dirty="0" sz="2800" spc="-1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Times New Roman"/>
                <a:cs typeface="Times New Roman"/>
              </a:rPr>
              <a:t>Administration</a:t>
            </a:r>
            <a:endParaRPr sz="2800">
              <a:latin typeface="Times New Roman"/>
              <a:cs typeface="Times New Roman"/>
            </a:endParaRPr>
          </a:p>
          <a:p>
            <a:pPr lvl="2" marL="1155700" indent="-228600">
              <a:lnSpc>
                <a:spcPts val="2845"/>
              </a:lnSpc>
              <a:buFont typeface="Arial"/>
              <a:buChar char="•"/>
              <a:tabLst>
                <a:tab pos="1155700" algn="l"/>
              </a:tabLst>
            </a:pPr>
            <a:r>
              <a:rPr dirty="0" sz="2400" spc="-20" b="1">
                <a:solidFill>
                  <a:srgbClr val="FFFFFF"/>
                </a:solidFill>
                <a:latin typeface="Times New Roman"/>
                <a:cs typeface="Times New Roman"/>
              </a:rPr>
              <a:t>Clerk-Treasurer</a:t>
            </a:r>
            <a:r>
              <a:rPr dirty="0" sz="2400" spc="-7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endParaRPr sz="2400">
              <a:latin typeface="Times New Roman"/>
              <a:cs typeface="Times New Roman"/>
            </a:endParaRPr>
          </a:p>
          <a:p>
            <a:pPr lvl="3" marL="1612900" indent="-228600">
              <a:lnSpc>
                <a:spcPts val="2400"/>
              </a:lnSpc>
              <a:spcBef>
                <a:spcPts val="40"/>
              </a:spcBef>
              <a:buFont typeface="Arial"/>
              <a:buChar char="•"/>
              <a:tabLst>
                <a:tab pos="1612900" algn="l"/>
              </a:tabLst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Some minor pay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reallocations,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no major</a:t>
            </a:r>
            <a:r>
              <a:rPr dirty="0" sz="2000" spc="-2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updates</a:t>
            </a:r>
            <a:endParaRPr sz="2000">
              <a:latin typeface="Times New Roman"/>
              <a:cs typeface="Times New Roman"/>
            </a:endParaRPr>
          </a:p>
          <a:p>
            <a:pPr lvl="2" marL="1155700" indent="-228600">
              <a:lnSpc>
                <a:spcPts val="2520"/>
              </a:lnSpc>
              <a:buFont typeface="Arial"/>
              <a:buChar char="•"/>
              <a:tabLst>
                <a:tab pos="1155700" algn="l"/>
              </a:tabLst>
            </a:pPr>
            <a:r>
              <a:rPr dirty="0" sz="2100" spc="-50" b="1">
                <a:solidFill>
                  <a:srgbClr val="FFFFFF"/>
                </a:solidFill>
                <a:latin typeface="Times New Roman"/>
                <a:cs typeface="Times New Roman"/>
              </a:rPr>
              <a:t>Town </a:t>
            </a:r>
            <a:r>
              <a:rPr dirty="0" sz="2100" spc="-5" b="1">
                <a:solidFill>
                  <a:srgbClr val="FFFFFF"/>
                </a:solidFill>
                <a:latin typeface="Times New Roman"/>
                <a:cs typeface="Times New Roman"/>
              </a:rPr>
              <a:t>Council</a:t>
            </a:r>
            <a:r>
              <a:rPr dirty="0" sz="2100" spc="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00" spc="-5" b="1">
                <a:solidFill>
                  <a:srgbClr val="FFFFFF"/>
                </a:solidFill>
                <a:latin typeface="Times New Roman"/>
                <a:cs typeface="Times New Roman"/>
              </a:rPr>
              <a:t>Budget</a:t>
            </a:r>
            <a:endParaRPr sz="2100">
              <a:latin typeface="Times New Roman"/>
              <a:cs typeface="Times New Roman"/>
            </a:endParaRPr>
          </a:p>
          <a:p>
            <a:pPr lvl="3" marL="1612900" indent="-22860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1612900" algn="l"/>
              </a:tabLst>
            </a:pP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Hiring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full-time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GIS</a:t>
            </a:r>
            <a:r>
              <a:rPr dirty="0" sz="2000" spc="-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coordinator</a:t>
            </a:r>
            <a:endParaRPr sz="2000">
              <a:latin typeface="Times New Roman"/>
              <a:cs typeface="Times New Roman"/>
            </a:endParaRPr>
          </a:p>
          <a:p>
            <a:pPr lvl="3" marL="1612900" marR="729615" indent="-229235">
              <a:lnSpc>
                <a:spcPct val="80000"/>
              </a:lnSpc>
              <a:spcBef>
                <a:spcPts val="505"/>
              </a:spcBef>
              <a:buFont typeface="Arial"/>
              <a:buChar char="•"/>
              <a:tabLst>
                <a:tab pos="1612900" algn="l"/>
              </a:tabLst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Anticipated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increases in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health insurance </a:t>
            </a:r>
            <a:r>
              <a:rPr dirty="0" sz="2000" spc="-10" b="1">
                <a:solidFill>
                  <a:srgbClr val="FFFFFF"/>
                </a:solidFill>
                <a:latin typeface="Times New Roman"/>
                <a:cs typeface="Times New Roman"/>
              </a:rPr>
              <a:t>premiums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for new </a:t>
            </a:r>
            <a:r>
              <a:rPr dirty="0" sz="2000" spc="-10" b="1">
                <a:solidFill>
                  <a:srgbClr val="FFFFFF"/>
                </a:solidFill>
                <a:latin typeface="Times New Roman"/>
                <a:cs typeface="Times New Roman"/>
              </a:rPr>
              <a:t>hires</a:t>
            </a:r>
            <a:r>
              <a:rPr dirty="0" sz="2000" spc="-2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and 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inflationary adjustments</a:t>
            </a:r>
            <a:r>
              <a:rPr dirty="0" sz="2000" spc="-7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included</a:t>
            </a:r>
            <a:endParaRPr sz="2000">
              <a:latin typeface="Times New Roman"/>
              <a:cs typeface="Times New Roman"/>
            </a:endParaRPr>
          </a:p>
          <a:p>
            <a:pPr lvl="2" marL="1155700" indent="-228600">
              <a:lnSpc>
                <a:spcPts val="2515"/>
              </a:lnSpc>
              <a:buFont typeface="Arial"/>
              <a:buChar char="•"/>
              <a:tabLst>
                <a:tab pos="1155700" algn="l"/>
              </a:tabLst>
            </a:pPr>
            <a:r>
              <a:rPr dirty="0" sz="2100" spc="-5" b="1">
                <a:solidFill>
                  <a:srgbClr val="FFFFFF"/>
                </a:solidFill>
                <a:latin typeface="Times New Roman"/>
                <a:cs typeface="Times New Roman"/>
              </a:rPr>
              <a:t>Planning, Zoning </a:t>
            </a:r>
            <a:r>
              <a:rPr dirty="0" sz="2100" b="1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2100" spc="-5" b="1">
                <a:solidFill>
                  <a:srgbClr val="FFFFFF"/>
                </a:solidFill>
                <a:latin typeface="Times New Roman"/>
                <a:cs typeface="Times New Roman"/>
              </a:rPr>
              <a:t>Building</a:t>
            </a:r>
            <a:r>
              <a:rPr dirty="0" sz="21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00" spc="-5" b="1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endParaRPr sz="2100">
              <a:latin typeface="Times New Roman"/>
              <a:cs typeface="Times New Roman"/>
            </a:endParaRPr>
          </a:p>
          <a:p>
            <a:pPr lvl="3" marL="1612900" indent="-22860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1612900" algn="l"/>
              </a:tabLst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Pay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reallocations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to better align duties and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services with civil</a:t>
            </a:r>
            <a:r>
              <a:rPr dirty="0" sz="2000" spc="-2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funds</a:t>
            </a:r>
            <a:endParaRPr sz="2000">
              <a:latin typeface="Times New Roman"/>
              <a:cs typeface="Times New Roman"/>
            </a:endParaRPr>
          </a:p>
          <a:p>
            <a:pPr lvl="3" marL="1612900" marR="213360" indent="-229235">
              <a:lnSpc>
                <a:spcPct val="80000"/>
              </a:lnSpc>
              <a:spcBef>
                <a:spcPts val="505"/>
              </a:spcBef>
              <a:buFont typeface="Arial"/>
              <a:buChar char="•"/>
              <a:tabLst>
                <a:tab pos="1612900" algn="l"/>
              </a:tabLst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Certain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IT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and other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service estimates overstated, </a:t>
            </a:r>
            <a:r>
              <a:rPr dirty="0" sz="2000" spc="-10" b="1">
                <a:solidFill>
                  <a:srgbClr val="FFFFFF"/>
                </a:solidFill>
                <a:latin typeface="Times New Roman"/>
                <a:cs typeface="Times New Roman"/>
              </a:rPr>
              <a:t>reduced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based on actual  amounts</a:t>
            </a:r>
            <a:endParaRPr sz="2000">
              <a:latin typeface="Times New Roman"/>
              <a:cs typeface="Times New Roman"/>
            </a:endParaRPr>
          </a:p>
          <a:p>
            <a:pPr lvl="2" marL="1155700" indent="-228600">
              <a:lnSpc>
                <a:spcPts val="2515"/>
              </a:lnSpc>
              <a:buFont typeface="Arial"/>
              <a:buChar char="•"/>
              <a:tabLst>
                <a:tab pos="1155700" algn="l"/>
              </a:tabLst>
            </a:pPr>
            <a:r>
              <a:rPr dirty="0" sz="2100" spc="-5" b="1">
                <a:solidFill>
                  <a:srgbClr val="FFFFFF"/>
                </a:solidFill>
                <a:latin typeface="Times New Roman"/>
                <a:cs typeface="Times New Roman"/>
              </a:rPr>
              <a:t>Continued PSAP </a:t>
            </a:r>
            <a:r>
              <a:rPr dirty="0" sz="2100" b="1">
                <a:solidFill>
                  <a:srgbClr val="FFFFFF"/>
                </a:solidFill>
                <a:latin typeface="Times New Roman"/>
                <a:cs typeface="Times New Roman"/>
              </a:rPr>
              <a:t>contract payment of</a:t>
            </a:r>
            <a:r>
              <a:rPr dirty="0" sz="2100" spc="-1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00" b="1">
                <a:solidFill>
                  <a:srgbClr val="FFFFFF"/>
                </a:solidFill>
                <a:latin typeface="Times New Roman"/>
                <a:cs typeface="Times New Roman"/>
              </a:rPr>
              <a:t>$150,000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0706" y="1089405"/>
            <a:ext cx="12077065" cy="125730"/>
            <a:chOff x="60706" y="1089405"/>
            <a:chExt cx="12077065" cy="125730"/>
          </a:xfrm>
        </p:grpSpPr>
        <p:sp>
          <p:nvSpPr>
            <p:cNvPr id="5" name="object 5"/>
            <p:cNvSpPr/>
            <p:nvPr/>
          </p:nvSpPr>
          <p:spPr>
            <a:xfrm>
              <a:off x="67056" y="1095755"/>
              <a:ext cx="12064365" cy="113030"/>
            </a:xfrm>
            <a:custGeom>
              <a:avLst/>
              <a:gdLst/>
              <a:ahLst/>
              <a:cxnLst/>
              <a:rect l="l" t="t" r="r" b="b"/>
              <a:pathLst>
                <a:path w="12064365" h="113030">
                  <a:moveTo>
                    <a:pt x="12063984" y="0"/>
                  </a:moveTo>
                  <a:lnTo>
                    <a:pt x="0" y="0"/>
                  </a:lnTo>
                  <a:lnTo>
                    <a:pt x="0" y="112775"/>
                  </a:lnTo>
                  <a:lnTo>
                    <a:pt x="12063984" y="112775"/>
                  </a:lnTo>
                  <a:lnTo>
                    <a:pt x="120639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7056" y="1095755"/>
              <a:ext cx="12064365" cy="113030"/>
            </a:xfrm>
            <a:custGeom>
              <a:avLst/>
              <a:gdLst/>
              <a:ahLst/>
              <a:cxnLst/>
              <a:rect l="l" t="t" r="r" b="b"/>
              <a:pathLst>
                <a:path w="12064365" h="113030">
                  <a:moveTo>
                    <a:pt x="0" y="0"/>
                  </a:moveTo>
                  <a:lnTo>
                    <a:pt x="12063984" y="0"/>
                  </a:lnTo>
                  <a:lnTo>
                    <a:pt x="12063984" y="112775"/>
                  </a:lnTo>
                  <a:lnTo>
                    <a:pt x="0" y="11277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8603048" y="562138"/>
            <a:ext cx="335915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70" b="1">
                <a:solidFill>
                  <a:srgbClr val="FFFFFF"/>
                </a:solidFill>
                <a:latin typeface="Times New Roman"/>
                <a:cs typeface="Times New Roman"/>
              </a:rPr>
              <a:t>Town </a:t>
            </a:r>
            <a:r>
              <a:rPr dirty="0" sz="3000" b="1">
                <a:solidFill>
                  <a:srgbClr val="FFFFFF"/>
                </a:solidFill>
                <a:latin typeface="Times New Roman"/>
                <a:cs typeface="Times New Roman"/>
              </a:rPr>
              <a:t>of Cedar</a:t>
            </a:r>
            <a:r>
              <a:rPr dirty="0" sz="3000" spc="-10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FFFFFF"/>
                </a:solidFill>
                <a:latin typeface="Times New Roman"/>
                <a:cs typeface="Times New Roman"/>
              </a:rPr>
              <a:t>Lake</a:t>
            </a:r>
            <a:endParaRPr sz="30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89007" y="2916935"/>
            <a:ext cx="2266302" cy="116281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0876" y="3279647"/>
            <a:ext cx="1874519" cy="105308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76" y="4543044"/>
            <a:ext cx="1874519" cy="10545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040" y="545034"/>
            <a:ext cx="316039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p2024</a:t>
            </a:r>
            <a:r>
              <a:rPr dirty="0" spc="-55"/>
              <a:t> </a:t>
            </a:r>
            <a:r>
              <a:rPr dirty="0" spc="-10"/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45174" y="1222837"/>
            <a:ext cx="9888855" cy="52584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3200" spc="-20" b="1">
                <a:solidFill>
                  <a:srgbClr val="FFFFFF"/>
                </a:solidFill>
                <a:latin typeface="Times New Roman"/>
                <a:cs typeface="Times New Roman"/>
              </a:rPr>
              <a:t>APPROPRIATIONS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– General</a:t>
            </a:r>
            <a:r>
              <a:rPr dirty="0" sz="3200" spc="-6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 b="1">
                <a:solidFill>
                  <a:srgbClr val="FFFFFF"/>
                </a:solidFill>
                <a:latin typeface="Times New Roman"/>
                <a:cs typeface="Times New Roman"/>
              </a:rPr>
              <a:t>Fund</a:t>
            </a:r>
            <a:endParaRPr sz="3200">
              <a:latin typeface="Times New Roman"/>
              <a:cs typeface="Times New Roman"/>
            </a:endParaRPr>
          </a:p>
          <a:p>
            <a:pPr lvl="1" marL="698500" indent="-228600">
              <a:lnSpc>
                <a:spcPts val="3110"/>
              </a:lnSpc>
              <a:spcBef>
                <a:spcPts val="2890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Police Department (budget </a:t>
            </a:r>
            <a:r>
              <a:rPr dirty="0" sz="2600" spc="-10" b="1">
                <a:solidFill>
                  <a:srgbClr val="FFFFFF"/>
                </a:solidFill>
                <a:latin typeface="Times New Roman"/>
                <a:cs typeface="Times New Roman"/>
              </a:rPr>
              <a:t>increase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2600" spc="-1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10" b="1">
                <a:solidFill>
                  <a:srgbClr val="FFFFFF"/>
                </a:solidFill>
                <a:latin typeface="Times New Roman"/>
                <a:cs typeface="Times New Roman"/>
              </a:rPr>
              <a:t>7.7%)</a:t>
            </a:r>
            <a:endParaRPr sz="2600">
              <a:latin typeface="Times New Roman"/>
              <a:cs typeface="Times New Roman"/>
            </a:endParaRPr>
          </a:p>
          <a:p>
            <a:pPr lvl="2" marL="1155700" indent="-228600">
              <a:lnSpc>
                <a:spcPts val="2630"/>
              </a:lnSpc>
              <a:buFont typeface="Arial"/>
              <a:buChar char="•"/>
              <a:tabLst>
                <a:tab pos="1155700" algn="l"/>
              </a:tabLst>
            </a:pPr>
            <a:r>
              <a:rPr dirty="0" sz="2200" spc="-5" b="1">
                <a:solidFill>
                  <a:srgbClr val="FFFFFF"/>
                </a:solidFill>
                <a:latin typeface="Times New Roman"/>
                <a:cs typeface="Times New Roman"/>
              </a:rPr>
              <a:t>Budget </a:t>
            </a:r>
            <a:r>
              <a:rPr dirty="0" sz="2200" b="1">
                <a:solidFill>
                  <a:srgbClr val="FFFFFF"/>
                </a:solidFill>
                <a:latin typeface="Times New Roman"/>
                <a:cs typeface="Times New Roman"/>
              </a:rPr>
              <a:t>for 24 </a:t>
            </a:r>
            <a:r>
              <a:rPr dirty="0" sz="2200" spc="-5" b="1">
                <a:solidFill>
                  <a:srgbClr val="FFFFFF"/>
                </a:solidFill>
                <a:latin typeface="Times New Roman"/>
                <a:cs typeface="Times New Roman"/>
              </a:rPr>
              <a:t>full-time officers; no new</a:t>
            </a:r>
            <a:r>
              <a:rPr dirty="0" sz="2200" spc="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spc="-15" b="1">
                <a:solidFill>
                  <a:srgbClr val="FFFFFF"/>
                </a:solidFill>
                <a:latin typeface="Times New Roman"/>
                <a:cs typeface="Times New Roman"/>
              </a:rPr>
              <a:t>hires</a:t>
            </a:r>
            <a:endParaRPr sz="2200">
              <a:latin typeface="Times New Roman"/>
              <a:cs typeface="Times New Roman"/>
            </a:endParaRPr>
          </a:p>
          <a:p>
            <a:pPr lvl="3" marL="1612900" indent="-228600">
              <a:lnSpc>
                <a:spcPts val="2380"/>
              </a:lnSpc>
              <a:spcBef>
                <a:spcPts val="30"/>
              </a:spcBef>
              <a:buFont typeface="Arial"/>
              <a:buChar char="•"/>
              <a:tabLst>
                <a:tab pos="1612900" algn="l"/>
              </a:tabLst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Potential for </a:t>
            </a:r>
            <a:r>
              <a:rPr dirty="0" sz="2000" spc="-20" b="1">
                <a:solidFill>
                  <a:srgbClr val="FFFFFF"/>
                </a:solidFill>
                <a:latin typeface="Times New Roman"/>
                <a:cs typeface="Times New Roman"/>
              </a:rPr>
              <a:t>LIT-Public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Safety funding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if </a:t>
            </a:r>
            <a:r>
              <a:rPr dirty="0" sz="2000" spc="-10" b="1">
                <a:solidFill>
                  <a:srgbClr val="FFFFFF"/>
                </a:solidFill>
                <a:latin typeface="Times New Roman"/>
                <a:cs typeface="Times New Roman"/>
              </a:rPr>
              <a:t>current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estimates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come to</a:t>
            </a:r>
            <a:r>
              <a:rPr dirty="0" sz="2000" spc="-2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fruition</a:t>
            </a:r>
            <a:endParaRPr sz="2000">
              <a:latin typeface="Times New Roman"/>
              <a:cs typeface="Times New Roman"/>
            </a:endParaRPr>
          </a:p>
          <a:p>
            <a:pPr lvl="2" marL="1155700" indent="-228600">
              <a:lnSpc>
                <a:spcPts val="2605"/>
              </a:lnSpc>
              <a:buFont typeface="Arial"/>
              <a:buChar char="•"/>
              <a:tabLst>
                <a:tab pos="1155700" algn="l"/>
              </a:tabLst>
            </a:pPr>
            <a:r>
              <a:rPr dirty="0" sz="2200" spc="-10" b="1">
                <a:solidFill>
                  <a:srgbClr val="FFFFFF"/>
                </a:solidFill>
                <a:latin typeface="Times New Roman"/>
                <a:cs typeface="Times New Roman"/>
              </a:rPr>
              <a:t>Increase </a:t>
            </a:r>
            <a:r>
              <a:rPr dirty="0" sz="2200" spc="-5" b="1">
                <a:solidFill>
                  <a:srgbClr val="FFFFFF"/>
                </a:solidFill>
                <a:latin typeface="Times New Roman"/>
                <a:cs typeface="Times New Roman"/>
              </a:rPr>
              <a:t>in fuel costs </a:t>
            </a:r>
            <a:r>
              <a:rPr dirty="0" sz="2200" b="1">
                <a:solidFill>
                  <a:srgbClr val="FFFFFF"/>
                </a:solidFill>
                <a:latin typeface="Times New Roman"/>
                <a:cs typeface="Times New Roman"/>
              </a:rPr>
              <a:t>of $70,000 </a:t>
            </a:r>
            <a:r>
              <a:rPr dirty="0" sz="2200" spc="-5" b="1">
                <a:solidFill>
                  <a:srgbClr val="FFFFFF"/>
                </a:solidFill>
                <a:latin typeface="Times New Roman"/>
                <a:cs typeface="Times New Roman"/>
              </a:rPr>
              <a:t>due to loss </a:t>
            </a:r>
            <a:r>
              <a:rPr dirty="0" sz="2200" b="1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200" spc="-5" b="1">
                <a:solidFill>
                  <a:srgbClr val="FFFFFF"/>
                </a:solidFill>
                <a:latin typeface="Times New Roman"/>
                <a:cs typeface="Times New Roman"/>
              </a:rPr>
              <a:t>E-85</a:t>
            </a:r>
            <a:r>
              <a:rPr dirty="0" sz="2200" spc="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spc="-5" b="1">
                <a:solidFill>
                  <a:srgbClr val="FFFFFF"/>
                </a:solidFill>
                <a:latin typeface="Times New Roman"/>
                <a:cs typeface="Times New Roman"/>
              </a:rPr>
              <a:t>grants</a:t>
            </a:r>
            <a:endParaRPr sz="2200">
              <a:latin typeface="Times New Roman"/>
              <a:cs typeface="Times New Roman"/>
            </a:endParaRPr>
          </a:p>
          <a:p>
            <a:pPr lvl="2" marL="1155700" indent="-228600">
              <a:lnSpc>
                <a:spcPts val="2615"/>
              </a:lnSpc>
              <a:buFont typeface="Arial"/>
              <a:buChar char="•"/>
              <a:tabLst>
                <a:tab pos="1155700" algn="l"/>
              </a:tabLst>
            </a:pPr>
            <a:r>
              <a:rPr dirty="0" sz="2200" spc="-10" b="1">
                <a:solidFill>
                  <a:srgbClr val="FFFFFF"/>
                </a:solidFill>
                <a:latin typeface="Times New Roman"/>
                <a:cs typeface="Times New Roman"/>
              </a:rPr>
              <a:t>Increased </a:t>
            </a:r>
            <a:r>
              <a:rPr dirty="0" sz="2200" spc="-5" b="1">
                <a:solidFill>
                  <a:srgbClr val="FFFFFF"/>
                </a:solidFill>
                <a:latin typeface="Times New Roman"/>
                <a:cs typeface="Times New Roman"/>
              </a:rPr>
              <a:t>vehicle service costs and new utilities line if new facilities</a:t>
            </a:r>
            <a:r>
              <a:rPr dirty="0" sz="2200" spc="1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spc="-10" b="1">
                <a:solidFill>
                  <a:srgbClr val="FFFFFF"/>
                </a:solidFill>
                <a:latin typeface="Times New Roman"/>
                <a:cs typeface="Times New Roman"/>
              </a:rPr>
              <a:t>ready</a:t>
            </a:r>
            <a:endParaRPr sz="2200">
              <a:latin typeface="Times New Roman"/>
              <a:cs typeface="Times New Roman"/>
            </a:endParaRPr>
          </a:p>
          <a:p>
            <a:pPr lvl="2" marL="1155700" indent="-228600">
              <a:lnSpc>
                <a:spcPts val="2630"/>
              </a:lnSpc>
              <a:buFont typeface="Arial"/>
              <a:buChar char="•"/>
              <a:tabLst>
                <a:tab pos="1155700" algn="l"/>
              </a:tabLst>
            </a:pPr>
            <a:r>
              <a:rPr dirty="0" sz="2200" spc="-5" b="1">
                <a:solidFill>
                  <a:srgbClr val="FFFFFF"/>
                </a:solidFill>
                <a:latin typeface="Times New Roman"/>
                <a:cs typeface="Times New Roman"/>
              </a:rPr>
              <a:t>Equipment lines moved to </a:t>
            </a:r>
            <a:r>
              <a:rPr dirty="0" sz="2200" spc="-10" b="1">
                <a:solidFill>
                  <a:srgbClr val="FFFFFF"/>
                </a:solidFill>
                <a:latin typeface="Times New Roman"/>
                <a:cs typeface="Times New Roman"/>
              </a:rPr>
              <a:t>CCD</a:t>
            </a:r>
            <a:r>
              <a:rPr dirty="0" sz="2200" spc="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spc="-5" b="1">
                <a:solidFill>
                  <a:srgbClr val="FFFFFF"/>
                </a:solidFill>
                <a:latin typeface="Times New Roman"/>
                <a:cs typeface="Times New Roman"/>
              </a:rPr>
              <a:t>fund</a:t>
            </a:r>
            <a:endParaRPr sz="2200">
              <a:latin typeface="Times New Roman"/>
              <a:cs typeface="Times New Roman"/>
            </a:endParaRPr>
          </a:p>
          <a:p>
            <a:pPr lvl="2">
              <a:lnSpc>
                <a:spcPct val="100000"/>
              </a:lnSpc>
              <a:spcBef>
                <a:spcPts val="55"/>
              </a:spcBef>
              <a:buClr>
                <a:srgbClr val="FFFFFF"/>
              </a:buClr>
              <a:buFont typeface="Arial"/>
              <a:buChar char="•"/>
            </a:pPr>
            <a:endParaRPr sz="2100">
              <a:latin typeface="Times New Roman"/>
              <a:cs typeface="Times New Roman"/>
            </a:endParaRPr>
          </a:p>
          <a:p>
            <a:pPr lvl="1" marL="698500" indent="-228600">
              <a:lnSpc>
                <a:spcPts val="3115"/>
              </a:lnSpc>
              <a:buFont typeface="Arial"/>
              <a:buChar char="•"/>
              <a:tabLst>
                <a:tab pos="698500" algn="l"/>
              </a:tabLst>
            </a:pPr>
            <a:r>
              <a:rPr dirty="0" sz="2600" spc="-15" b="1">
                <a:solidFill>
                  <a:srgbClr val="FFFFFF"/>
                </a:solidFill>
                <a:latin typeface="Times New Roman"/>
                <a:cs typeface="Times New Roman"/>
              </a:rPr>
              <a:t>Fire </a:t>
            </a:r>
            <a:r>
              <a:rPr dirty="0" sz="2600" spc="-5" b="1">
                <a:solidFill>
                  <a:srgbClr val="FFFFFF"/>
                </a:solidFill>
                <a:latin typeface="Times New Roman"/>
                <a:cs typeface="Times New Roman"/>
              </a:rPr>
              <a:t>Department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(budget </a:t>
            </a:r>
            <a:r>
              <a:rPr dirty="0" sz="2600" spc="-10" b="1">
                <a:solidFill>
                  <a:srgbClr val="FFFFFF"/>
                </a:solidFill>
                <a:latin typeface="Times New Roman"/>
                <a:cs typeface="Times New Roman"/>
              </a:rPr>
              <a:t>increase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2600" spc="-7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10" b="1">
                <a:solidFill>
                  <a:srgbClr val="FFFFFF"/>
                </a:solidFill>
                <a:latin typeface="Times New Roman"/>
                <a:cs typeface="Times New Roman"/>
              </a:rPr>
              <a:t>8.1%)</a:t>
            </a:r>
            <a:endParaRPr sz="2600">
              <a:latin typeface="Times New Roman"/>
              <a:cs typeface="Times New Roman"/>
            </a:endParaRPr>
          </a:p>
          <a:p>
            <a:pPr lvl="2" marL="1155700" indent="-228600">
              <a:lnSpc>
                <a:spcPts val="2635"/>
              </a:lnSpc>
              <a:buFont typeface="Arial"/>
              <a:buChar char="•"/>
              <a:tabLst>
                <a:tab pos="1155700" algn="l"/>
              </a:tabLst>
            </a:pPr>
            <a:r>
              <a:rPr dirty="0" sz="2200" spc="-5" b="1">
                <a:solidFill>
                  <a:srgbClr val="FFFFFF"/>
                </a:solidFill>
                <a:latin typeface="Times New Roman"/>
                <a:cs typeface="Times New Roman"/>
              </a:rPr>
              <a:t>Budget </a:t>
            </a:r>
            <a:r>
              <a:rPr dirty="0" sz="2200" b="1">
                <a:solidFill>
                  <a:srgbClr val="FFFFFF"/>
                </a:solidFill>
                <a:latin typeface="Times New Roman"/>
                <a:cs typeface="Times New Roman"/>
              </a:rPr>
              <a:t>for 16 </a:t>
            </a:r>
            <a:r>
              <a:rPr dirty="0" sz="2200" spc="-5" b="1">
                <a:solidFill>
                  <a:srgbClr val="FFFFFF"/>
                </a:solidFill>
                <a:latin typeface="Times New Roman"/>
                <a:cs typeface="Times New Roman"/>
              </a:rPr>
              <a:t>full-time </a:t>
            </a:r>
            <a:r>
              <a:rPr dirty="0" sz="2200" spc="-15" b="1">
                <a:solidFill>
                  <a:srgbClr val="FFFFFF"/>
                </a:solidFill>
                <a:latin typeface="Times New Roman"/>
                <a:cs typeface="Times New Roman"/>
              </a:rPr>
              <a:t>fire </a:t>
            </a:r>
            <a:r>
              <a:rPr dirty="0" sz="2200" spc="-5" b="1">
                <a:solidFill>
                  <a:srgbClr val="FFFFFF"/>
                </a:solidFill>
                <a:latin typeface="Times New Roman"/>
                <a:cs typeface="Times New Roman"/>
              </a:rPr>
              <a:t>officers; two new</a:t>
            </a:r>
            <a:r>
              <a:rPr dirty="0" sz="2200" spc="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spc="-15" b="1">
                <a:solidFill>
                  <a:srgbClr val="FFFFFF"/>
                </a:solidFill>
                <a:latin typeface="Times New Roman"/>
                <a:cs typeface="Times New Roman"/>
              </a:rPr>
              <a:t>hires</a:t>
            </a:r>
            <a:endParaRPr sz="2200">
              <a:latin typeface="Times New Roman"/>
              <a:cs typeface="Times New Roman"/>
            </a:endParaRPr>
          </a:p>
          <a:p>
            <a:pPr lvl="3" marL="1612900" indent="-228600">
              <a:lnSpc>
                <a:spcPts val="2385"/>
              </a:lnSpc>
              <a:spcBef>
                <a:spcPts val="20"/>
              </a:spcBef>
              <a:buFont typeface="Arial"/>
              <a:buChar char="•"/>
              <a:tabLst>
                <a:tab pos="1612900" algn="l"/>
              </a:tabLst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Potential for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certain promotions if authorized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by BOS and</a:t>
            </a:r>
            <a:r>
              <a:rPr dirty="0" sz="2000" spc="-2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Council</a:t>
            </a:r>
            <a:endParaRPr sz="2000">
              <a:latin typeface="Times New Roman"/>
              <a:cs typeface="Times New Roman"/>
            </a:endParaRPr>
          </a:p>
          <a:p>
            <a:pPr lvl="2" marL="1155700" indent="-228600">
              <a:lnSpc>
                <a:spcPts val="2610"/>
              </a:lnSpc>
              <a:buFont typeface="Arial"/>
              <a:buChar char="•"/>
              <a:tabLst>
                <a:tab pos="1155700" algn="l"/>
              </a:tabLst>
            </a:pPr>
            <a:r>
              <a:rPr dirty="0" sz="2200" spc="-10" b="1">
                <a:solidFill>
                  <a:srgbClr val="FFFFFF"/>
                </a:solidFill>
                <a:latin typeface="Times New Roman"/>
                <a:cs typeface="Times New Roman"/>
              </a:rPr>
              <a:t>Increase </a:t>
            </a:r>
            <a:r>
              <a:rPr dirty="0" sz="2200" spc="-5" b="1">
                <a:solidFill>
                  <a:srgbClr val="FFFFFF"/>
                </a:solidFill>
                <a:latin typeface="Times New Roman"/>
                <a:cs typeface="Times New Roman"/>
              </a:rPr>
              <a:t>in fuel costs </a:t>
            </a:r>
            <a:r>
              <a:rPr dirty="0" sz="2200" b="1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2200" spc="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FFFFFF"/>
                </a:solidFill>
                <a:latin typeface="Times New Roman"/>
                <a:cs typeface="Times New Roman"/>
              </a:rPr>
              <a:t>$15,000</a:t>
            </a:r>
            <a:endParaRPr sz="2200">
              <a:latin typeface="Times New Roman"/>
              <a:cs typeface="Times New Roman"/>
            </a:endParaRPr>
          </a:p>
          <a:p>
            <a:pPr lvl="2" marL="1155700" indent="-228600">
              <a:lnSpc>
                <a:spcPts val="2610"/>
              </a:lnSpc>
              <a:buFont typeface="Arial"/>
              <a:buChar char="•"/>
              <a:tabLst>
                <a:tab pos="1155700" algn="l"/>
              </a:tabLst>
            </a:pPr>
            <a:r>
              <a:rPr dirty="0" sz="2200" spc="-10" b="1">
                <a:solidFill>
                  <a:srgbClr val="FFFFFF"/>
                </a:solidFill>
                <a:latin typeface="Times New Roman"/>
                <a:cs typeface="Times New Roman"/>
              </a:rPr>
              <a:t>Increased repairs </a:t>
            </a:r>
            <a:r>
              <a:rPr dirty="0" sz="2200" spc="-5" b="1">
                <a:solidFill>
                  <a:srgbClr val="FFFFFF"/>
                </a:solidFill>
                <a:latin typeface="Times New Roman"/>
                <a:cs typeface="Times New Roman"/>
              </a:rPr>
              <a:t>costs and utilities line if new facilities</a:t>
            </a:r>
            <a:r>
              <a:rPr dirty="0" sz="2200" spc="7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spc="-10" b="1">
                <a:solidFill>
                  <a:srgbClr val="FFFFFF"/>
                </a:solidFill>
                <a:latin typeface="Times New Roman"/>
                <a:cs typeface="Times New Roman"/>
              </a:rPr>
              <a:t>ready</a:t>
            </a:r>
            <a:endParaRPr sz="2200">
              <a:latin typeface="Times New Roman"/>
              <a:cs typeface="Times New Roman"/>
            </a:endParaRPr>
          </a:p>
          <a:p>
            <a:pPr lvl="2" marL="1155700" indent="-228600">
              <a:lnSpc>
                <a:spcPts val="2620"/>
              </a:lnSpc>
              <a:buFont typeface="Arial"/>
              <a:buChar char="•"/>
              <a:tabLst>
                <a:tab pos="1155700" algn="l"/>
              </a:tabLst>
            </a:pPr>
            <a:r>
              <a:rPr dirty="0" sz="2200" spc="-5" b="1">
                <a:solidFill>
                  <a:srgbClr val="FFFFFF"/>
                </a:solidFill>
                <a:latin typeface="Times New Roman"/>
                <a:cs typeface="Times New Roman"/>
              </a:rPr>
              <a:t>Equipment lines moved to </a:t>
            </a:r>
            <a:r>
              <a:rPr dirty="0" sz="2200" spc="-10" b="1">
                <a:solidFill>
                  <a:srgbClr val="FFFFFF"/>
                </a:solidFill>
                <a:latin typeface="Times New Roman"/>
                <a:cs typeface="Times New Roman"/>
              </a:rPr>
              <a:t>CCD</a:t>
            </a:r>
            <a:r>
              <a:rPr dirty="0" sz="2200" spc="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spc="-5" b="1">
                <a:solidFill>
                  <a:srgbClr val="FFFFFF"/>
                </a:solidFill>
                <a:latin typeface="Times New Roman"/>
                <a:cs typeface="Times New Roman"/>
              </a:rPr>
              <a:t>fund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0706" y="1089405"/>
            <a:ext cx="12077065" cy="125730"/>
            <a:chOff x="60706" y="1089405"/>
            <a:chExt cx="12077065" cy="125730"/>
          </a:xfrm>
        </p:grpSpPr>
        <p:sp>
          <p:nvSpPr>
            <p:cNvPr id="5" name="object 5"/>
            <p:cNvSpPr/>
            <p:nvPr/>
          </p:nvSpPr>
          <p:spPr>
            <a:xfrm>
              <a:off x="67056" y="1095755"/>
              <a:ext cx="12064365" cy="113030"/>
            </a:xfrm>
            <a:custGeom>
              <a:avLst/>
              <a:gdLst/>
              <a:ahLst/>
              <a:cxnLst/>
              <a:rect l="l" t="t" r="r" b="b"/>
              <a:pathLst>
                <a:path w="12064365" h="113030">
                  <a:moveTo>
                    <a:pt x="12063984" y="0"/>
                  </a:moveTo>
                  <a:lnTo>
                    <a:pt x="0" y="0"/>
                  </a:lnTo>
                  <a:lnTo>
                    <a:pt x="0" y="112775"/>
                  </a:lnTo>
                  <a:lnTo>
                    <a:pt x="12063984" y="112775"/>
                  </a:lnTo>
                  <a:lnTo>
                    <a:pt x="120639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7056" y="1095755"/>
              <a:ext cx="12064365" cy="113030"/>
            </a:xfrm>
            <a:custGeom>
              <a:avLst/>
              <a:gdLst/>
              <a:ahLst/>
              <a:cxnLst/>
              <a:rect l="l" t="t" r="r" b="b"/>
              <a:pathLst>
                <a:path w="12064365" h="113030">
                  <a:moveTo>
                    <a:pt x="0" y="0"/>
                  </a:moveTo>
                  <a:lnTo>
                    <a:pt x="12063984" y="0"/>
                  </a:lnTo>
                  <a:lnTo>
                    <a:pt x="12063984" y="112775"/>
                  </a:lnTo>
                  <a:lnTo>
                    <a:pt x="0" y="11277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8603048" y="562138"/>
            <a:ext cx="335915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70" b="1">
                <a:solidFill>
                  <a:srgbClr val="FFFFFF"/>
                </a:solidFill>
                <a:latin typeface="Times New Roman"/>
                <a:cs typeface="Times New Roman"/>
              </a:rPr>
              <a:t>Town </a:t>
            </a:r>
            <a:r>
              <a:rPr dirty="0" sz="3000" b="1">
                <a:solidFill>
                  <a:srgbClr val="FFFFFF"/>
                </a:solidFill>
                <a:latin typeface="Times New Roman"/>
                <a:cs typeface="Times New Roman"/>
              </a:rPr>
              <a:t>of Cedar</a:t>
            </a:r>
            <a:r>
              <a:rPr dirty="0" sz="3000" spc="-10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FFFFFF"/>
                </a:solidFill>
                <a:latin typeface="Times New Roman"/>
                <a:cs typeface="Times New Roman"/>
              </a:rPr>
              <a:t>Lake</a:t>
            </a:r>
            <a:endParaRPr sz="30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876" y="2418588"/>
            <a:ext cx="1415795" cy="142341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0876" y="4675632"/>
            <a:ext cx="1415795" cy="14005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040" y="545034"/>
            <a:ext cx="316039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p2024</a:t>
            </a:r>
            <a:r>
              <a:rPr dirty="0" spc="-45"/>
              <a:t> </a:t>
            </a:r>
            <a:r>
              <a:rPr dirty="0" spc="-10"/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362777"/>
            <a:ext cx="6781165" cy="5073650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0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3200" spc="-20" b="1">
                <a:solidFill>
                  <a:srgbClr val="FFFFFF"/>
                </a:solidFill>
                <a:latin typeface="Times New Roman"/>
                <a:cs typeface="Times New Roman"/>
              </a:rPr>
              <a:t>APPROPRIATIONS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– General</a:t>
            </a:r>
            <a:r>
              <a:rPr dirty="0" sz="3200" spc="-7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 b="1">
                <a:solidFill>
                  <a:srgbClr val="FFFFFF"/>
                </a:solidFill>
                <a:latin typeface="Times New Roman"/>
                <a:cs typeface="Times New Roman"/>
              </a:rPr>
              <a:t>Fund</a:t>
            </a:r>
            <a:endParaRPr sz="3200">
              <a:latin typeface="Times New Roman"/>
              <a:cs typeface="Times New Roman"/>
            </a:endParaRPr>
          </a:p>
          <a:p>
            <a:pPr lvl="1" marL="698500" indent="-228600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800" spc="-5" b="1">
                <a:solidFill>
                  <a:srgbClr val="FFFFFF"/>
                </a:solidFill>
                <a:latin typeface="Times New Roman"/>
                <a:cs typeface="Times New Roman"/>
              </a:rPr>
              <a:t>Park Budget – </a:t>
            </a:r>
            <a:r>
              <a:rPr dirty="0" sz="2800" spc="-10" b="1">
                <a:solidFill>
                  <a:srgbClr val="FFFFFF"/>
                </a:solidFill>
                <a:latin typeface="Times New Roman"/>
                <a:cs typeface="Times New Roman"/>
              </a:rPr>
              <a:t>New </a:t>
            </a:r>
            <a:r>
              <a:rPr dirty="0" sz="2800" spc="-5" b="1">
                <a:solidFill>
                  <a:srgbClr val="FFFFFF"/>
                </a:solidFill>
                <a:latin typeface="Times New Roman"/>
                <a:cs typeface="Times New Roman"/>
              </a:rPr>
              <a:t>Department in</a:t>
            </a:r>
            <a:r>
              <a:rPr dirty="0" sz="2800" spc="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2023</a:t>
            </a:r>
            <a:endParaRPr sz="2800">
              <a:latin typeface="Times New Roman"/>
              <a:cs typeface="Times New Roman"/>
            </a:endParaRPr>
          </a:p>
          <a:p>
            <a:pPr lvl="2" marL="1155700" indent="-229235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1155700" algn="l"/>
              </a:tabLst>
            </a:pP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Payable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via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Extension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Services</a:t>
            </a:r>
            <a:r>
              <a:rPr dirty="0" sz="24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Levy</a:t>
            </a:r>
            <a:endParaRPr sz="2400">
              <a:latin typeface="Times New Roman"/>
              <a:cs typeface="Times New Roman"/>
            </a:endParaRPr>
          </a:p>
          <a:p>
            <a:pPr lvl="2" marL="1155700" indent="-229235">
              <a:lnSpc>
                <a:spcPct val="100000"/>
              </a:lnSpc>
              <a:spcBef>
                <a:spcPts val="34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Personal Services</a:t>
            </a:r>
            <a:r>
              <a:rPr dirty="0" sz="1600" spc="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(~$463k)</a:t>
            </a:r>
            <a:endParaRPr sz="1600">
              <a:latin typeface="Times New Roman"/>
              <a:cs typeface="Times New Roman"/>
            </a:endParaRPr>
          </a:p>
          <a:p>
            <a:pPr lvl="3" marL="1612900" indent="-229235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1612265" algn="l"/>
                <a:tab pos="1612900" algn="l"/>
              </a:tabLst>
            </a:pPr>
            <a:r>
              <a:rPr dirty="0" sz="1400" spc="-5" b="1">
                <a:solidFill>
                  <a:srgbClr val="FFFFFF"/>
                </a:solidFill>
                <a:latin typeface="Times New Roman"/>
                <a:cs typeface="Times New Roman"/>
              </a:rPr>
              <a:t>Superintendent </a:t>
            </a: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1400" spc="-5" b="1">
                <a:solidFill>
                  <a:srgbClr val="FFFFFF"/>
                </a:solidFill>
                <a:latin typeface="Times New Roman"/>
                <a:cs typeface="Times New Roman"/>
              </a:rPr>
              <a:t>Recreation</a:t>
            </a:r>
            <a:r>
              <a:rPr dirty="0" sz="1400" spc="-9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Coordinator</a:t>
            </a:r>
            <a:endParaRPr sz="1400">
              <a:latin typeface="Times New Roman"/>
              <a:cs typeface="Times New Roman"/>
            </a:endParaRPr>
          </a:p>
          <a:p>
            <a:pPr lvl="3" marL="1612900" indent="-22923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1612265" algn="l"/>
                <a:tab pos="1612900" algn="l"/>
              </a:tabLst>
            </a:pPr>
            <a:r>
              <a:rPr dirty="0" sz="1400" spc="-5" b="1">
                <a:solidFill>
                  <a:srgbClr val="FFFFFF"/>
                </a:solidFill>
                <a:latin typeface="Times New Roman"/>
                <a:cs typeface="Times New Roman"/>
              </a:rPr>
              <a:t>Full-Time Grounds </a:t>
            </a:r>
            <a:r>
              <a:rPr dirty="0" sz="1400" spc="-10" b="1">
                <a:solidFill>
                  <a:srgbClr val="FFFFFF"/>
                </a:solidFill>
                <a:latin typeface="Times New Roman"/>
                <a:cs typeface="Times New Roman"/>
              </a:rPr>
              <a:t>Crew </a:t>
            </a: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(3) and </a:t>
            </a:r>
            <a:r>
              <a:rPr dirty="0" sz="1400" spc="-5" b="1">
                <a:solidFill>
                  <a:srgbClr val="FFFFFF"/>
                </a:solidFill>
                <a:latin typeface="Times New Roman"/>
                <a:cs typeface="Times New Roman"/>
              </a:rPr>
              <a:t>Part-Time </a:t>
            </a:r>
            <a:r>
              <a:rPr dirty="0" sz="1400" spc="-10" b="1">
                <a:solidFill>
                  <a:srgbClr val="FFFFFF"/>
                </a:solidFill>
                <a:latin typeface="Times New Roman"/>
                <a:cs typeface="Times New Roman"/>
              </a:rPr>
              <a:t>Crew </a:t>
            </a: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(as</a:t>
            </a:r>
            <a:r>
              <a:rPr dirty="0" sz="1400" spc="-9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Times New Roman"/>
                <a:cs typeface="Times New Roman"/>
              </a:rPr>
              <a:t>needed)</a:t>
            </a:r>
            <a:endParaRPr sz="1400">
              <a:latin typeface="Times New Roman"/>
              <a:cs typeface="Times New Roman"/>
            </a:endParaRPr>
          </a:p>
          <a:p>
            <a:pPr lvl="3" marL="1612900" indent="-229235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1612265" algn="l"/>
                <a:tab pos="1612900" algn="l"/>
              </a:tabLst>
            </a:pPr>
            <a:r>
              <a:rPr dirty="0" sz="1400" spc="-5" b="1">
                <a:solidFill>
                  <a:srgbClr val="FFFFFF"/>
                </a:solidFill>
                <a:latin typeface="Times New Roman"/>
                <a:cs typeface="Times New Roman"/>
              </a:rPr>
              <a:t>Full-Time </a:t>
            </a: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Administrative</a:t>
            </a:r>
            <a:r>
              <a:rPr dirty="0" sz="1400" spc="-2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Assistant</a:t>
            </a:r>
            <a:endParaRPr sz="1400">
              <a:latin typeface="Times New Roman"/>
              <a:cs typeface="Times New Roman"/>
            </a:endParaRPr>
          </a:p>
          <a:p>
            <a:pPr lvl="2" marL="1155700" indent="-22923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dirty="0" sz="1600" spc="-10" b="1">
                <a:solidFill>
                  <a:srgbClr val="FFFFFF"/>
                </a:solidFill>
                <a:latin typeface="Times New Roman"/>
                <a:cs typeface="Times New Roman"/>
              </a:rPr>
              <a:t>Supplies</a:t>
            </a:r>
            <a:r>
              <a:rPr dirty="0" sz="1600" spc="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(~$78k)</a:t>
            </a:r>
            <a:endParaRPr sz="1600">
              <a:latin typeface="Times New Roman"/>
              <a:cs typeface="Times New Roman"/>
            </a:endParaRPr>
          </a:p>
          <a:p>
            <a:pPr lvl="3" marL="1612900" indent="-229235">
              <a:lnSpc>
                <a:spcPct val="100000"/>
              </a:lnSpc>
              <a:spcBef>
                <a:spcPts val="345"/>
              </a:spcBef>
              <a:buFont typeface="Arial"/>
              <a:buChar char="•"/>
              <a:tabLst>
                <a:tab pos="1612265" algn="l"/>
                <a:tab pos="1612900" algn="l"/>
              </a:tabLst>
            </a:pP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Operating</a:t>
            </a:r>
            <a:r>
              <a:rPr dirty="0" sz="1400" spc="-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Times New Roman"/>
                <a:cs typeface="Times New Roman"/>
              </a:rPr>
              <a:t>Supplies</a:t>
            </a:r>
            <a:endParaRPr sz="1400">
              <a:latin typeface="Times New Roman"/>
              <a:cs typeface="Times New Roman"/>
            </a:endParaRPr>
          </a:p>
          <a:p>
            <a:pPr lvl="3" marL="1612900" indent="-22923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1612265" algn="l"/>
                <a:tab pos="1612900" algn="l"/>
              </a:tabLst>
            </a:pPr>
            <a:r>
              <a:rPr dirty="0" sz="1400" spc="-5" b="1">
                <a:solidFill>
                  <a:srgbClr val="FFFFFF"/>
                </a:solidFill>
                <a:latin typeface="Times New Roman"/>
                <a:cs typeface="Times New Roman"/>
              </a:rPr>
              <a:t>Fuel</a:t>
            </a:r>
            <a:endParaRPr sz="1400">
              <a:latin typeface="Times New Roman"/>
              <a:cs typeface="Times New Roman"/>
            </a:endParaRPr>
          </a:p>
          <a:p>
            <a:pPr lvl="3" marL="1612900" indent="-229235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1612265" algn="l"/>
                <a:tab pos="1612900" algn="l"/>
              </a:tabLst>
            </a:pP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Parts &amp;</a:t>
            </a:r>
            <a:r>
              <a:rPr dirty="0" sz="14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25" b="1">
                <a:solidFill>
                  <a:srgbClr val="FFFFFF"/>
                </a:solidFill>
                <a:latin typeface="Times New Roman"/>
                <a:cs typeface="Times New Roman"/>
              </a:rPr>
              <a:t>Tools</a:t>
            </a:r>
            <a:endParaRPr sz="1400">
              <a:latin typeface="Times New Roman"/>
              <a:cs typeface="Times New Roman"/>
            </a:endParaRPr>
          </a:p>
          <a:p>
            <a:pPr lvl="2" marL="1155700" indent="-229235">
              <a:lnSpc>
                <a:spcPct val="100000"/>
              </a:lnSpc>
              <a:spcBef>
                <a:spcPts val="30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Services and Charges</a:t>
            </a:r>
            <a:r>
              <a:rPr dirty="0" sz="1600" spc="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(~$255k)</a:t>
            </a:r>
            <a:endParaRPr sz="1600">
              <a:latin typeface="Times New Roman"/>
              <a:cs typeface="Times New Roman"/>
            </a:endParaRPr>
          </a:p>
          <a:p>
            <a:pPr lvl="3" marL="1612900" indent="-229235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1612265" algn="l"/>
                <a:tab pos="1612900" algn="l"/>
              </a:tabLst>
            </a:pPr>
            <a:r>
              <a:rPr dirty="0" sz="1400" spc="-5" b="1">
                <a:solidFill>
                  <a:srgbClr val="FFFFFF"/>
                </a:solidFill>
                <a:latin typeface="Times New Roman"/>
                <a:cs typeface="Times New Roman"/>
              </a:rPr>
              <a:t>Professional </a:t>
            </a: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services (for Park Master</a:t>
            </a:r>
            <a:r>
              <a:rPr dirty="0" sz="1400" spc="-1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Plan)</a:t>
            </a:r>
            <a:endParaRPr sz="1400">
              <a:latin typeface="Times New Roman"/>
              <a:cs typeface="Times New Roman"/>
            </a:endParaRPr>
          </a:p>
          <a:p>
            <a:pPr lvl="3" marL="1612900" indent="-229235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1612265" algn="l"/>
                <a:tab pos="1612900" algn="l"/>
              </a:tabLst>
            </a:pPr>
            <a:r>
              <a:rPr dirty="0" sz="1400" spc="-5" b="1">
                <a:solidFill>
                  <a:srgbClr val="FFFFFF"/>
                </a:solidFill>
                <a:latin typeface="Times New Roman"/>
                <a:cs typeface="Times New Roman"/>
              </a:rPr>
              <a:t>Equipment </a:t>
            </a: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1400" spc="-5" b="1">
                <a:solidFill>
                  <a:srgbClr val="FFFFFF"/>
                </a:solidFill>
                <a:latin typeface="Times New Roman"/>
                <a:cs typeface="Times New Roman"/>
              </a:rPr>
              <a:t>grounds</a:t>
            </a:r>
            <a:r>
              <a:rPr dirty="0" sz="1400" spc="-8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maintenance</a:t>
            </a:r>
            <a:endParaRPr sz="1400">
              <a:latin typeface="Times New Roman"/>
              <a:cs typeface="Times New Roman"/>
            </a:endParaRPr>
          </a:p>
          <a:p>
            <a:pPr lvl="3" marL="1612900" indent="-22923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1612265" algn="l"/>
                <a:tab pos="1612900" algn="l"/>
              </a:tabLst>
            </a:pP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Utilities and</a:t>
            </a:r>
            <a:r>
              <a:rPr dirty="0" sz="1400" spc="-7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miscellaneous</a:t>
            </a:r>
            <a:endParaRPr sz="1400">
              <a:latin typeface="Times New Roman"/>
              <a:cs typeface="Times New Roman"/>
            </a:endParaRPr>
          </a:p>
          <a:p>
            <a:pPr lvl="2" marL="1155700" indent="-229235">
              <a:lnSpc>
                <a:spcPct val="100000"/>
              </a:lnSpc>
              <a:spcBef>
                <a:spcPts val="30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Capital Outlays</a:t>
            </a:r>
            <a:r>
              <a:rPr dirty="0" sz="1600" spc="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(~$185k)</a:t>
            </a:r>
            <a:endParaRPr sz="1600">
              <a:latin typeface="Times New Roman"/>
              <a:cs typeface="Times New Roman"/>
            </a:endParaRPr>
          </a:p>
          <a:p>
            <a:pPr lvl="3" marL="1612900" indent="-229235">
              <a:lnSpc>
                <a:spcPct val="100000"/>
              </a:lnSpc>
              <a:spcBef>
                <a:spcPts val="334"/>
              </a:spcBef>
              <a:buFont typeface="Arial"/>
              <a:buChar char="•"/>
              <a:tabLst>
                <a:tab pos="1612265" algn="l"/>
                <a:tab pos="1612900" algn="l"/>
              </a:tabLst>
            </a:pP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For initial </a:t>
            </a:r>
            <a:r>
              <a:rPr dirty="0" sz="1400" spc="-5" b="1">
                <a:solidFill>
                  <a:srgbClr val="FFFFFF"/>
                </a:solidFill>
                <a:latin typeface="Times New Roman"/>
                <a:cs typeface="Times New Roman"/>
              </a:rPr>
              <a:t>equipment </a:t>
            </a: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and facilities</a:t>
            </a:r>
            <a:r>
              <a:rPr dirty="0" sz="1400" spc="-1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Times New Roman"/>
                <a:cs typeface="Times New Roman"/>
              </a:rPr>
              <a:t>improvements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0706" y="1089405"/>
            <a:ext cx="12077065" cy="125730"/>
            <a:chOff x="60706" y="1089405"/>
            <a:chExt cx="12077065" cy="125730"/>
          </a:xfrm>
        </p:grpSpPr>
        <p:sp>
          <p:nvSpPr>
            <p:cNvPr id="5" name="object 5"/>
            <p:cNvSpPr/>
            <p:nvPr/>
          </p:nvSpPr>
          <p:spPr>
            <a:xfrm>
              <a:off x="67056" y="1095755"/>
              <a:ext cx="12064365" cy="113030"/>
            </a:xfrm>
            <a:custGeom>
              <a:avLst/>
              <a:gdLst/>
              <a:ahLst/>
              <a:cxnLst/>
              <a:rect l="l" t="t" r="r" b="b"/>
              <a:pathLst>
                <a:path w="12064365" h="113030">
                  <a:moveTo>
                    <a:pt x="12063984" y="0"/>
                  </a:moveTo>
                  <a:lnTo>
                    <a:pt x="0" y="0"/>
                  </a:lnTo>
                  <a:lnTo>
                    <a:pt x="0" y="112775"/>
                  </a:lnTo>
                  <a:lnTo>
                    <a:pt x="12063984" y="112775"/>
                  </a:lnTo>
                  <a:lnTo>
                    <a:pt x="120639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7056" y="1095755"/>
              <a:ext cx="12064365" cy="113030"/>
            </a:xfrm>
            <a:custGeom>
              <a:avLst/>
              <a:gdLst/>
              <a:ahLst/>
              <a:cxnLst/>
              <a:rect l="l" t="t" r="r" b="b"/>
              <a:pathLst>
                <a:path w="12064365" h="113030">
                  <a:moveTo>
                    <a:pt x="0" y="0"/>
                  </a:moveTo>
                  <a:lnTo>
                    <a:pt x="12063984" y="0"/>
                  </a:lnTo>
                  <a:lnTo>
                    <a:pt x="12063984" y="112775"/>
                  </a:lnTo>
                  <a:lnTo>
                    <a:pt x="0" y="11277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8603048" y="562138"/>
            <a:ext cx="335915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70" b="1">
                <a:solidFill>
                  <a:srgbClr val="FFFFFF"/>
                </a:solidFill>
                <a:latin typeface="Times New Roman"/>
                <a:cs typeface="Times New Roman"/>
              </a:rPr>
              <a:t>Town </a:t>
            </a:r>
            <a:r>
              <a:rPr dirty="0" sz="3000" b="1">
                <a:solidFill>
                  <a:srgbClr val="FFFFFF"/>
                </a:solidFill>
                <a:latin typeface="Times New Roman"/>
                <a:cs typeface="Times New Roman"/>
              </a:rPr>
              <a:t>of Cedar</a:t>
            </a:r>
            <a:r>
              <a:rPr dirty="0" sz="3000" spc="-10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FFFFFF"/>
                </a:solidFill>
                <a:latin typeface="Times New Roman"/>
                <a:cs typeface="Times New Roman"/>
              </a:rPr>
              <a:t>Lake</a:t>
            </a:r>
            <a:endParaRPr sz="30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14816" y="2002535"/>
            <a:ext cx="2324099" cy="152704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46264" y="3947159"/>
            <a:ext cx="2235707" cy="16763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Corby Thompson</dc:creator>
  <dc:title>City of _________  Presentation on ________</dc:title>
  <dcterms:created xsi:type="dcterms:W3CDTF">2023-09-29T19:59:47Z</dcterms:created>
  <dcterms:modified xsi:type="dcterms:W3CDTF">2023-09-29T19:59:47Z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2023-09-29T00:00:00Z</vt:filetime>
  </property>
  <property fmtid="{D5CDD505-2E9C-101B-9397-08002B2CF9AE}" pid="3" name="Creator">
    <vt:lpwstr>Acrobat PDFMaker 23 for PowerPoint</vt:lpwstr>
  </property>
  <property fmtid="{D5CDD505-2E9C-101B-9397-08002B2CF9AE}" pid="4" name="LastSaved">
    <vt:filetime>2023-09-29T00:00:00Z</vt:filetime>
  </property>
</Properties>
</file>